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Catamaran"/>
      <p:regular r:id="rId26"/>
      <p:bold r:id="rId27"/>
    </p:embeddedFont>
    <p:embeddedFont>
      <p:font typeface="Raleway"/>
      <p:regular r:id="rId28"/>
      <p:bold r:id="rId29"/>
      <p:italic r:id="rId30"/>
      <p:boldItalic r:id="rId31"/>
    </p:embeddedFont>
    <p:embeddedFont>
      <p:font typeface="Catamaran Medium"/>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hOGN1Xb3GocauDRtcxnSP8+ej1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tamaran-regular.fntdata"/><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font" Target="fonts/Catamaran-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CatamaranMedium-bold.fntdata"/><Relationship Id="rId10" Type="http://schemas.openxmlformats.org/officeDocument/2006/relationships/slide" Target="slides/slide5.xml"/><Relationship Id="rId32" Type="http://schemas.openxmlformats.org/officeDocument/2006/relationships/font" Target="fonts/CatamaranMedium-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6ace988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6ace988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8e1b0e50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08e1b0e50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6ace9888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06ace988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c41296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c41296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08e1b0e0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08e1b0e0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8e1b0e0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8e1b0e0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08e1b0e07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08e1b0e07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8e1b0e508_9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8e1b0e508_9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0f22262f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0f22262f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6ace988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06ace988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06ace988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06ace988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83aba8e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083aba8e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8c45d6a4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8c45d6a4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06ace9888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6ace9888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8c45d6a45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8c45d6a45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Font typeface="Catamaran"/>
              <a:buNone/>
              <a:defRPr sz="4200">
                <a:solidFill>
                  <a:schemeClr val="dk2"/>
                </a:solidFill>
                <a:latin typeface="Catamaran"/>
                <a:ea typeface="Catamaran"/>
                <a:cs typeface="Catamaran"/>
                <a:sym typeface="Catamaran"/>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2" name="Google Shape;12;p1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Catamaran"/>
              <a:buNone/>
              <a:defRPr sz="1600">
                <a:latin typeface="Catamaran"/>
                <a:ea typeface="Catamaran"/>
                <a:cs typeface="Catamaran"/>
                <a:sym typeface="Catamaran"/>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 name="Google Shape;13;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pic>
        <p:nvPicPr>
          <p:cNvPr id="14" name="Google Shape;14;p10"/>
          <p:cNvPicPr preferRelativeResize="0"/>
          <p:nvPr/>
        </p:nvPicPr>
        <p:blipFill rotWithShape="1">
          <a:blip r:embed="rId2">
            <a:alphaModFix amt="25000"/>
          </a:blip>
          <a:srcRect b="0" l="0" r="0" t="0"/>
          <a:stretch/>
        </p:blipFill>
        <p:spPr>
          <a:xfrm>
            <a:off x="6259425" y="2453225"/>
            <a:ext cx="2884575" cy="2690199"/>
          </a:xfrm>
          <a:prstGeom prst="rect">
            <a:avLst/>
          </a:prstGeom>
          <a:noFill/>
          <a:ln>
            <a:noFill/>
          </a:ln>
        </p:spPr>
      </p:pic>
      <p:sp>
        <p:nvSpPr>
          <p:cNvPr id="15" name="Google Shape;15;p10"/>
          <p:cNvSpPr/>
          <p:nvPr/>
        </p:nvSpPr>
        <p:spPr>
          <a:xfrm>
            <a:off x="830400" y="1170063"/>
            <a:ext cx="548700" cy="882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1379100" y="1170063"/>
            <a:ext cx="548700" cy="882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solidFill>
          <a:schemeClr val="lt2"/>
        </a:solidFill>
      </p:bgPr>
    </p:bg>
    <p:spTree>
      <p:nvGrpSpPr>
        <p:cNvPr id="17" name="Shape 17"/>
        <p:cNvGrpSpPr/>
        <p:nvPr/>
      </p:nvGrpSpPr>
      <p:grpSpPr>
        <a:xfrm>
          <a:off x="0" y="0"/>
          <a:ext cx="0" cy="0"/>
          <a:chOff x="0" y="0"/>
          <a:chExt cx="0" cy="0"/>
        </a:xfrm>
      </p:grpSpPr>
      <p:sp>
        <p:nvSpPr>
          <p:cNvPr id="18" name="Google Shape;18;p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20" name="Google Shape;20;p11"/>
          <p:cNvSpPr txBox="1"/>
          <p:nvPr/>
        </p:nvSpPr>
        <p:spPr>
          <a:xfrm>
            <a:off x="3477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1</a:t>
            </a:r>
            <a:endParaRPr b="0" i="0" sz="4800" u="none" cap="none" strike="noStrike">
              <a:solidFill>
                <a:srgbClr val="000000"/>
              </a:solidFill>
              <a:latin typeface="Raleway"/>
              <a:ea typeface="Raleway"/>
              <a:cs typeface="Raleway"/>
              <a:sym typeface="Raleway"/>
            </a:endParaRPr>
          </a:p>
        </p:txBody>
      </p:sp>
      <p:sp>
        <p:nvSpPr>
          <p:cNvPr id="21" name="Google Shape;21;p11"/>
          <p:cNvSpPr txBox="1"/>
          <p:nvPr/>
        </p:nvSpPr>
        <p:spPr>
          <a:xfrm>
            <a:off x="3477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3</a:t>
            </a:r>
            <a:endParaRPr b="0" i="0" sz="4800" u="none" cap="none" strike="noStrike">
              <a:solidFill>
                <a:srgbClr val="000000"/>
              </a:solidFill>
              <a:latin typeface="Raleway"/>
              <a:ea typeface="Raleway"/>
              <a:cs typeface="Raleway"/>
              <a:sym typeface="Raleway"/>
            </a:endParaRPr>
          </a:p>
        </p:txBody>
      </p:sp>
      <p:sp>
        <p:nvSpPr>
          <p:cNvPr id="22" name="Google Shape;22;p11"/>
          <p:cNvSpPr txBox="1"/>
          <p:nvPr/>
        </p:nvSpPr>
        <p:spPr>
          <a:xfrm>
            <a:off x="41670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2</a:t>
            </a:r>
            <a:endParaRPr b="0" i="0" sz="4800" u="none" cap="none" strike="noStrike">
              <a:solidFill>
                <a:srgbClr val="000000"/>
              </a:solidFill>
              <a:latin typeface="Raleway"/>
              <a:ea typeface="Raleway"/>
              <a:cs typeface="Raleway"/>
              <a:sym typeface="Raleway"/>
            </a:endParaRPr>
          </a:p>
        </p:txBody>
      </p:sp>
      <p:sp>
        <p:nvSpPr>
          <p:cNvPr id="23" name="Google Shape;23;p11"/>
          <p:cNvSpPr txBox="1"/>
          <p:nvPr/>
        </p:nvSpPr>
        <p:spPr>
          <a:xfrm>
            <a:off x="41670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4</a:t>
            </a:r>
            <a:endParaRPr b="0" i="0" sz="4800" u="none" cap="none" strike="noStrike">
              <a:solidFill>
                <a:srgbClr val="000000"/>
              </a:solidFill>
              <a:latin typeface="Raleway"/>
              <a:ea typeface="Raleway"/>
              <a:cs typeface="Raleway"/>
              <a:sym typeface="Raleway"/>
            </a:endParaRPr>
          </a:p>
        </p:txBody>
      </p:sp>
      <p:sp>
        <p:nvSpPr>
          <p:cNvPr id="24" name="Google Shape;24;p11"/>
          <p:cNvSpPr/>
          <p:nvPr/>
        </p:nvSpPr>
        <p:spPr>
          <a:xfrm>
            <a:off x="1414300" y="198332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5" name="Google Shape;25;p11"/>
          <p:cNvSpPr/>
          <p:nvPr/>
        </p:nvSpPr>
        <p:spPr>
          <a:xfrm>
            <a:off x="1414300" y="2937820"/>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6" name="Google Shape;26;p11"/>
          <p:cNvSpPr/>
          <p:nvPr/>
        </p:nvSpPr>
        <p:spPr>
          <a:xfrm>
            <a:off x="5233600" y="198332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7" name="Google Shape;27;p11"/>
          <p:cNvSpPr/>
          <p:nvPr/>
        </p:nvSpPr>
        <p:spPr>
          <a:xfrm>
            <a:off x="5233600" y="2937820"/>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8" name="Google Shape;28;p11"/>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9" name="Google Shape;29;p11"/>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1"/>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1"/>
          <p:cNvPicPr preferRelativeResize="0"/>
          <p:nvPr/>
        </p:nvPicPr>
        <p:blipFill rotWithShape="1">
          <a:blip r:embed="rId2">
            <a:alphaModFix amt="25000"/>
          </a:blip>
          <a:srcRect b="0" l="0" r="0" t="0"/>
          <a:stretch/>
        </p:blipFill>
        <p:spPr>
          <a:xfrm>
            <a:off x="7922487" y="2407925"/>
            <a:ext cx="1776325" cy="1656624"/>
          </a:xfrm>
          <a:prstGeom prst="rect">
            <a:avLst/>
          </a:prstGeom>
          <a:noFill/>
          <a:ln>
            <a:noFill/>
          </a:ln>
        </p:spPr>
      </p:pic>
      <p:sp>
        <p:nvSpPr>
          <p:cNvPr id="32" name="Google Shape;32;p11"/>
          <p:cNvSpPr txBox="1"/>
          <p:nvPr/>
        </p:nvSpPr>
        <p:spPr>
          <a:xfrm>
            <a:off x="3477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5</a:t>
            </a:r>
            <a:endParaRPr b="0" i="0" sz="4800" u="none" cap="none" strike="noStrike">
              <a:solidFill>
                <a:srgbClr val="000000"/>
              </a:solidFill>
              <a:latin typeface="Raleway"/>
              <a:ea typeface="Raleway"/>
              <a:cs typeface="Raleway"/>
              <a:sym typeface="Raleway"/>
            </a:endParaRPr>
          </a:p>
        </p:txBody>
      </p:sp>
      <p:sp>
        <p:nvSpPr>
          <p:cNvPr id="33" name="Google Shape;33;p11"/>
          <p:cNvSpPr txBox="1"/>
          <p:nvPr/>
        </p:nvSpPr>
        <p:spPr>
          <a:xfrm>
            <a:off x="41670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6</a:t>
            </a:r>
            <a:endParaRPr b="0" i="0" sz="4800" u="none" cap="none" strike="noStrike">
              <a:solidFill>
                <a:srgbClr val="000000"/>
              </a:solidFill>
              <a:latin typeface="Raleway"/>
              <a:ea typeface="Raleway"/>
              <a:cs typeface="Raleway"/>
              <a:sym typeface="Raleway"/>
            </a:endParaRPr>
          </a:p>
        </p:txBody>
      </p:sp>
      <p:sp>
        <p:nvSpPr>
          <p:cNvPr id="34" name="Google Shape;34;p11"/>
          <p:cNvSpPr/>
          <p:nvPr/>
        </p:nvSpPr>
        <p:spPr>
          <a:xfrm>
            <a:off x="1414300" y="387527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5" name="Google Shape;35;p11"/>
          <p:cNvSpPr/>
          <p:nvPr/>
        </p:nvSpPr>
        <p:spPr>
          <a:xfrm>
            <a:off x="5233600" y="387527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2"/>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9" name="Google Shape;39;p12"/>
          <p:cNvSpPr txBox="1"/>
          <p:nvPr>
            <p:ph idx="1" type="body"/>
          </p:nvPr>
        </p:nvSpPr>
        <p:spPr>
          <a:xfrm>
            <a:off x="727650" y="162202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 name="Google Shape;40;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41" name="Google Shape;41;p12"/>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 name="Google Shape;42;p12"/>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
        <p:nvSpPr>
          <p:cNvPr id="43" name="Google Shape;43;p12"/>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2"/>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2"/>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3"/>
          <p:cNvSpPr txBox="1"/>
          <p:nvPr>
            <p:ph type="title"/>
          </p:nvPr>
        </p:nvSpPr>
        <p:spPr>
          <a:xfrm>
            <a:off x="770150" y="831575"/>
            <a:ext cx="3300900" cy="136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9" name="Google Shape;49;p13"/>
          <p:cNvSpPr txBox="1"/>
          <p:nvPr>
            <p:ph idx="1" type="subTitle"/>
          </p:nvPr>
        </p:nvSpPr>
        <p:spPr>
          <a:xfrm>
            <a:off x="770150" y="2192250"/>
            <a:ext cx="3300900" cy="24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0" name="Google Shape;50;p13"/>
          <p:cNvSpPr txBox="1"/>
          <p:nvPr>
            <p:ph idx="2" type="body"/>
          </p:nvPr>
        </p:nvSpPr>
        <p:spPr>
          <a:xfrm>
            <a:off x="5161900" y="83157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1" name="Google Shape;51;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52" name="Google Shape;52;p13"/>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 name="Google Shape;53;p13"/>
          <p:cNvPicPr preferRelativeResize="0"/>
          <p:nvPr/>
        </p:nvPicPr>
        <p:blipFill rotWithShape="1">
          <a:blip r:embed="rId2">
            <a:alphaModFix/>
          </a:blip>
          <a:srcRect b="17784" l="0" r="0" t="13651"/>
          <a:stretch/>
        </p:blipFill>
        <p:spPr>
          <a:xfrm>
            <a:off x="0" y="4597050"/>
            <a:ext cx="607175" cy="487800"/>
          </a:xfrm>
          <a:prstGeom prst="rect">
            <a:avLst/>
          </a:prstGeom>
          <a:noFill/>
          <a:ln>
            <a:noFill/>
          </a:ln>
        </p:spPr>
      </p:pic>
      <p:sp>
        <p:nvSpPr>
          <p:cNvPr id="54" name="Google Shape;54;p13"/>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ph idx="3"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
        <p:nvSpPr>
          <p:cNvPr id="57" name="Google Shape;57;p13"/>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Catamaran"/>
              <a:buNone/>
              <a:defRPr b="1" i="0" sz="2800" u="none" cap="none" strike="noStrike">
                <a:solidFill>
                  <a:srgbClr val="000000"/>
                </a:solidFill>
                <a:latin typeface="Catamaran"/>
                <a:ea typeface="Catamaran"/>
                <a:cs typeface="Catamaran"/>
                <a:sym typeface="Catamaran"/>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Catamaran"/>
              <a:buChar char="●"/>
              <a:defRPr b="0" i="0" sz="1300" u="none" cap="none" strike="noStrike">
                <a:solidFill>
                  <a:schemeClr val="accent1"/>
                </a:solidFill>
                <a:latin typeface="Catamaran"/>
                <a:ea typeface="Catamaran"/>
                <a:cs typeface="Catamaran"/>
                <a:sym typeface="Catamaran"/>
              </a:defRPr>
            </a:lvl1pPr>
            <a:lvl2pPr indent="-298450" lvl="1" marL="914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2pPr>
            <a:lvl3pPr indent="-298450" lvl="2" marL="1371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3pPr>
            <a:lvl4pPr indent="-298450" lvl="3" marL="18288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4pPr>
            <a:lvl5pPr indent="-298450" lvl="4" marL="22860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5pPr>
            <a:lvl6pPr indent="-298450" lvl="5" marL="27432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6pPr>
            <a:lvl7pPr indent="-298450" lvl="6" marL="3200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7pPr>
            <a:lvl8pPr indent="-298450" lvl="7" marL="3657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8pPr>
            <a:lvl9pPr indent="-298450" lvl="8" marL="4114800" marR="0" rtl="0" algn="l">
              <a:lnSpc>
                <a:spcPct val="115000"/>
              </a:lnSpc>
              <a:spcBef>
                <a:spcPts val="1600"/>
              </a:spcBef>
              <a:spcAft>
                <a:spcPts val="160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9pPr>
          </a:lstStyle>
          <a:p/>
        </p:txBody>
      </p:sp>
      <p:sp>
        <p:nvSpPr>
          <p:cNvPr id="8" name="Google Shape;8;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gif"/><Relationship Id="rId4" Type="http://schemas.openxmlformats.org/officeDocument/2006/relationships/image" Target="../media/image25.gif"/><Relationship Id="rId5" Type="http://schemas.openxmlformats.org/officeDocument/2006/relationships/image" Target="../media/image23.gif"/><Relationship Id="rId6" Type="http://schemas.openxmlformats.org/officeDocument/2006/relationships/image" Target="../media/image1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gif"/><Relationship Id="rId4" Type="http://schemas.openxmlformats.org/officeDocument/2006/relationships/image" Target="../media/image19.gif"/><Relationship Id="rId5" Type="http://schemas.openxmlformats.org/officeDocument/2006/relationships/image" Target="../media/image22.gif"/><Relationship Id="rId6"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gif"/><Relationship Id="rId4" Type="http://schemas.openxmlformats.org/officeDocument/2006/relationships/image" Target="../media/image19.gif"/><Relationship Id="rId5" Type="http://schemas.openxmlformats.org/officeDocument/2006/relationships/image" Target="../media/image26.gif"/><Relationship Id="rId6" Type="http://schemas.openxmlformats.org/officeDocument/2006/relationships/image" Target="../media/image2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gif"/><Relationship Id="rId4" Type="http://schemas.openxmlformats.org/officeDocument/2006/relationships/image" Target="../media/image25.gif"/><Relationship Id="rId5" Type="http://schemas.openxmlformats.org/officeDocument/2006/relationships/image" Target="../media/image22.gif"/><Relationship Id="rId6" Type="http://schemas.openxmlformats.org/officeDocument/2006/relationships/image" Target="../media/image2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xiv.org/abs/2211.12509" TargetMode="External"/><Relationship Id="rId4" Type="http://schemas.openxmlformats.org/officeDocument/2006/relationships/hyperlink" Target="https://arxiv.org/abs/1604.0737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gif"/><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440750" y="1322450"/>
            <a:ext cx="8517300" cy="16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lang="it" sz="2800">
                <a:solidFill>
                  <a:srgbClr val="000000"/>
                </a:solidFill>
                <a:latin typeface="Arial"/>
                <a:ea typeface="Arial"/>
                <a:cs typeface="Arial"/>
                <a:sym typeface="Arial"/>
              </a:rPr>
              <a:t>Video prediction using Gated Spatial - Temporal Attention (gSTA) modules</a:t>
            </a:r>
            <a:endParaRPr sz="3200"/>
          </a:p>
        </p:txBody>
      </p:sp>
      <p:sp>
        <p:nvSpPr>
          <p:cNvPr id="64" name="Google Shape;64;p1"/>
          <p:cNvSpPr txBox="1"/>
          <p:nvPr>
            <p:ph idx="1" type="subTitle"/>
          </p:nvPr>
        </p:nvSpPr>
        <p:spPr>
          <a:xfrm>
            <a:off x="440750" y="2941575"/>
            <a:ext cx="7688100" cy="18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it">
                <a:solidFill>
                  <a:schemeClr val="dk2"/>
                </a:solidFill>
              </a:rPr>
              <a:t>Mattia Castelmare 1815675</a:t>
            </a:r>
            <a:endParaRPr>
              <a:solidFill>
                <a:schemeClr val="dk2"/>
              </a:solidFill>
            </a:endParaRPr>
          </a:p>
          <a:p>
            <a:pPr indent="0" lvl="0" marL="0" rtl="0" algn="l">
              <a:lnSpc>
                <a:spcPct val="100000"/>
              </a:lnSpc>
              <a:spcBef>
                <a:spcPts val="0"/>
              </a:spcBef>
              <a:spcAft>
                <a:spcPts val="0"/>
              </a:spcAft>
              <a:buSzPts val="1600"/>
              <a:buNone/>
            </a:pPr>
            <a:r>
              <a:rPr lang="it">
                <a:solidFill>
                  <a:schemeClr val="dk2"/>
                </a:solidFill>
              </a:rPr>
              <a:t>Andrea Giuseppe di Francesco 1836928</a:t>
            </a:r>
            <a:endParaRPr>
              <a:solidFill>
                <a:schemeClr val="dk2"/>
              </a:solidFill>
            </a:endParaRPr>
          </a:p>
          <a:p>
            <a:pPr indent="0" lvl="0" marL="0" rtl="0" algn="l">
              <a:lnSpc>
                <a:spcPct val="100000"/>
              </a:lnSpc>
              <a:spcBef>
                <a:spcPts val="0"/>
              </a:spcBef>
              <a:spcAft>
                <a:spcPts val="0"/>
              </a:spcAft>
              <a:buSzPts val="1600"/>
              <a:buNone/>
            </a:pPr>
            <a:r>
              <a:rPr lang="it">
                <a:solidFill>
                  <a:schemeClr val="dk2"/>
                </a:solidFill>
              </a:rPr>
              <a:t>Enrico Fazzi 2003876</a:t>
            </a:r>
            <a:endParaRPr>
              <a:solidFill>
                <a:schemeClr val="dk2"/>
              </a:solidFill>
            </a:endParaRPr>
          </a:p>
          <a:p>
            <a:pPr indent="0" lvl="0" marL="0" rtl="0" algn="l">
              <a:lnSpc>
                <a:spcPct val="100000"/>
              </a:lnSpc>
              <a:spcBef>
                <a:spcPts val="0"/>
              </a:spcBef>
              <a:spcAft>
                <a:spcPts val="0"/>
              </a:spcAft>
              <a:buSzPts val="1600"/>
              <a:buNone/>
            </a:pPr>
            <a:r>
              <a:t/>
            </a:r>
            <a:endParaRPr>
              <a:solidFill>
                <a:schemeClr val="dk2"/>
              </a:solidFill>
            </a:endParaRPr>
          </a:p>
          <a:p>
            <a:pPr indent="0" lvl="0" marL="0" rtl="0" algn="l">
              <a:lnSpc>
                <a:spcPct val="100000"/>
              </a:lnSpc>
              <a:spcBef>
                <a:spcPts val="0"/>
              </a:spcBef>
              <a:spcAft>
                <a:spcPts val="0"/>
              </a:spcAft>
              <a:buSzPts val="1600"/>
              <a:buNone/>
            </a:pPr>
            <a:r>
              <a:rPr lang="it">
                <a:solidFill>
                  <a:schemeClr val="dk2"/>
                </a:solidFill>
              </a:rPr>
              <a:t>Final project for Deep Learning course</a:t>
            </a:r>
            <a:endParaRPr>
              <a:solidFill>
                <a:schemeClr val="dk2"/>
              </a:solidFill>
            </a:endParaRPr>
          </a:p>
          <a:p>
            <a:pPr indent="0" lvl="0" marL="0" rtl="0" algn="l">
              <a:lnSpc>
                <a:spcPct val="100000"/>
              </a:lnSpc>
              <a:spcBef>
                <a:spcPts val="0"/>
              </a:spcBef>
              <a:spcAft>
                <a:spcPts val="0"/>
              </a:spcAft>
              <a:buSzPts val="1600"/>
              <a:buNone/>
            </a:pPr>
            <a:r>
              <a:rPr lang="it">
                <a:solidFill>
                  <a:schemeClr val="dk2"/>
                </a:solidFill>
              </a:rPr>
              <a:t>Sapienza University of Rome</a:t>
            </a:r>
            <a:endParaRPr>
              <a:solidFill>
                <a:schemeClr val="dk2"/>
              </a:solidFill>
            </a:endParaRPr>
          </a:p>
          <a:p>
            <a:pPr indent="0" lvl="0" marL="0" rtl="0" algn="l">
              <a:lnSpc>
                <a:spcPct val="100000"/>
              </a:lnSpc>
              <a:spcBef>
                <a:spcPts val="0"/>
              </a:spcBef>
              <a:spcAft>
                <a:spcPts val="0"/>
              </a:spcAft>
              <a:buSzPts val="1600"/>
              <a:buNone/>
            </a:pPr>
            <a:r>
              <a:rPr lang="it">
                <a:solidFill>
                  <a:schemeClr val="dk2"/>
                </a:solidFill>
              </a:rPr>
              <a:t>A.Y. 2022/2023</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06ace98884_0_28"/>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SimVP2 (gSTA) </a:t>
            </a:r>
            <a:endParaRPr/>
          </a:p>
          <a:p>
            <a:pPr indent="0" lvl="0" marL="0" rtl="0" algn="l">
              <a:spcBef>
                <a:spcPts val="0"/>
              </a:spcBef>
              <a:spcAft>
                <a:spcPts val="0"/>
              </a:spcAft>
              <a:buNone/>
            </a:pPr>
            <a:r>
              <a:t/>
            </a:r>
            <a:endParaRPr/>
          </a:p>
        </p:txBody>
      </p:sp>
      <p:sp>
        <p:nvSpPr>
          <p:cNvPr id="154" name="Google Shape;154;g206ace98884_0_28"/>
          <p:cNvSpPr txBox="1"/>
          <p:nvPr>
            <p:ph idx="1" type="body"/>
          </p:nvPr>
        </p:nvSpPr>
        <p:spPr>
          <a:xfrm>
            <a:off x="727650" y="16220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A1A1A"/>
              </a:buClr>
              <a:buSzPts val="1300"/>
              <a:buChar char="●"/>
            </a:pPr>
            <a:r>
              <a:rPr lang="it">
                <a:solidFill>
                  <a:srgbClr val="1A1A1A"/>
                </a:solidFill>
              </a:rPr>
              <a:t>The current </a:t>
            </a:r>
            <a:r>
              <a:rPr b="1" lang="it">
                <a:solidFill>
                  <a:srgbClr val="1A1A1A"/>
                </a:solidFill>
              </a:rPr>
              <a:t>SOTA</a:t>
            </a:r>
            <a:r>
              <a:rPr lang="it">
                <a:solidFill>
                  <a:srgbClr val="1A1A1A"/>
                </a:solidFill>
              </a:rPr>
              <a:t> is an alternative version of the SimVP with Inception module, recently proposed by their same authors.</a:t>
            </a:r>
            <a:endParaRPr>
              <a:solidFill>
                <a:srgbClr val="1A1A1A"/>
              </a:solidFill>
            </a:endParaRPr>
          </a:p>
          <a:p>
            <a:pPr indent="-311150" lvl="0" marL="457200" rtl="0" algn="l">
              <a:spcBef>
                <a:spcPts val="0"/>
              </a:spcBef>
              <a:spcAft>
                <a:spcPts val="0"/>
              </a:spcAft>
              <a:buClr>
                <a:srgbClr val="1A1A1A"/>
              </a:buClr>
              <a:buSzPts val="1300"/>
              <a:buChar char="●"/>
            </a:pPr>
            <a:r>
              <a:rPr lang="it">
                <a:solidFill>
                  <a:srgbClr val="1A1A1A"/>
                </a:solidFill>
              </a:rPr>
              <a:t>Even though it presents the same training strategies, and </a:t>
            </a:r>
            <a:r>
              <a:rPr b="1" lang="it">
                <a:solidFill>
                  <a:srgbClr val="1A1A1A"/>
                </a:solidFill>
              </a:rPr>
              <a:t>Encoder</a:t>
            </a:r>
            <a:r>
              <a:rPr lang="it">
                <a:solidFill>
                  <a:srgbClr val="1A1A1A"/>
                </a:solidFill>
              </a:rPr>
              <a:t>-</a:t>
            </a:r>
            <a:r>
              <a:rPr b="1" lang="it">
                <a:solidFill>
                  <a:srgbClr val="1A1A1A"/>
                </a:solidFill>
              </a:rPr>
              <a:t>Decoder</a:t>
            </a:r>
            <a:r>
              <a:rPr lang="it">
                <a:solidFill>
                  <a:srgbClr val="1A1A1A"/>
                </a:solidFill>
              </a:rPr>
              <a:t> </a:t>
            </a:r>
            <a:r>
              <a:rPr b="1" lang="it">
                <a:solidFill>
                  <a:srgbClr val="1A1A1A"/>
                </a:solidFill>
              </a:rPr>
              <a:t>design</a:t>
            </a:r>
            <a:r>
              <a:rPr lang="it">
                <a:solidFill>
                  <a:srgbClr val="1A1A1A"/>
                </a:solidFill>
              </a:rPr>
              <a:t>, its gap in performances is due to the different design in the </a:t>
            </a:r>
            <a:r>
              <a:rPr b="1" lang="it">
                <a:solidFill>
                  <a:srgbClr val="1A1A1A"/>
                </a:solidFill>
              </a:rPr>
              <a:t>Translator</a:t>
            </a:r>
            <a:r>
              <a:rPr lang="it">
                <a:solidFill>
                  <a:srgbClr val="1A1A1A"/>
                </a:solidFill>
              </a:rPr>
              <a:t> block.</a:t>
            </a:r>
            <a:endParaRPr>
              <a:solidFill>
                <a:srgbClr val="1A1A1A"/>
              </a:solidFill>
            </a:endParaRPr>
          </a:p>
          <a:p>
            <a:pPr indent="-311150" lvl="0" marL="457200" rtl="0" algn="l">
              <a:spcBef>
                <a:spcPts val="0"/>
              </a:spcBef>
              <a:spcAft>
                <a:spcPts val="0"/>
              </a:spcAft>
              <a:buClr>
                <a:srgbClr val="1A1A1A"/>
              </a:buClr>
              <a:buSzPts val="1300"/>
              <a:buChar char="●"/>
            </a:pPr>
            <a:r>
              <a:rPr lang="it">
                <a:solidFill>
                  <a:srgbClr val="1A1A1A"/>
                </a:solidFill>
              </a:rPr>
              <a:t>This block is referred to as </a:t>
            </a:r>
            <a:r>
              <a:rPr b="1" lang="it">
                <a:solidFill>
                  <a:srgbClr val="1A1A1A"/>
                </a:solidFill>
              </a:rPr>
              <a:t>Gated</a:t>
            </a:r>
            <a:r>
              <a:rPr lang="it">
                <a:solidFill>
                  <a:srgbClr val="1A1A1A"/>
                </a:solidFill>
              </a:rPr>
              <a:t> </a:t>
            </a:r>
            <a:r>
              <a:rPr b="1" lang="it">
                <a:solidFill>
                  <a:srgbClr val="1A1A1A"/>
                </a:solidFill>
              </a:rPr>
              <a:t>Spatio - Temporal</a:t>
            </a:r>
            <a:r>
              <a:rPr lang="it">
                <a:solidFill>
                  <a:srgbClr val="1A1A1A"/>
                </a:solidFill>
              </a:rPr>
              <a:t> </a:t>
            </a:r>
            <a:r>
              <a:rPr b="1" lang="it">
                <a:solidFill>
                  <a:srgbClr val="1A1A1A"/>
                </a:solidFill>
              </a:rPr>
              <a:t>Attention</a:t>
            </a:r>
            <a:r>
              <a:rPr lang="it">
                <a:solidFill>
                  <a:srgbClr val="1A1A1A"/>
                </a:solidFill>
              </a:rPr>
              <a:t> module, and it distinguishes itself for its ability to capture </a:t>
            </a:r>
            <a:r>
              <a:rPr b="1" lang="it">
                <a:solidFill>
                  <a:srgbClr val="1A1A1A"/>
                </a:solidFill>
              </a:rPr>
              <a:t>long</a:t>
            </a:r>
            <a:r>
              <a:rPr lang="it">
                <a:solidFill>
                  <a:srgbClr val="1A1A1A"/>
                </a:solidFill>
              </a:rPr>
              <a:t> </a:t>
            </a:r>
            <a:r>
              <a:rPr b="1" lang="it">
                <a:solidFill>
                  <a:srgbClr val="1A1A1A"/>
                </a:solidFill>
              </a:rPr>
              <a:t>temporal</a:t>
            </a:r>
            <a:r>
              <a:rPr lang="it">
                <a:solidFill>
                  <a:srgbClr val="1A1A1A"/>
                </a:solidFill>
              </a:rPr>
              <a:t> </a:t>
            </a:r>
            <a:r>
              <a:rPr b="1" lang="it">
                <a:solidFill>
                  <a:srgbClr val="1A1A1A"/>
                </a:solidFill>
              </a:rPr>
              <a:t>relationships</a:t>
            </a:r>
            <a:r>
              <a:rPr lang="it">
                <a:solidFill>
                  <a:srgbClr val="1A1A1A"/>
                </a:solidFill>
              </a:rPr>
              <a:t> between frames, with the solely use of CNNs.</a:t>
            </a:r>
            <a:endParaRPr>
              <a:solidFill>
                <a:srgbClr val="1A1A1A"/>
              </a:solidFill>
            </a:endParaRPr>
          </a:p>
        </p:txBody>
      </p:sp>
      <p:sp>
        <p:nvSpPr>
          <p:cNvPr id="155" name="Google Shape;155;g206ace98884_0_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56" name="Google Shape;156;g206ace98884_0_28"/>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7" name="Google Shape;157;g206ace98884_0_28"/>
          <p:cNvPicPr preferRelativeResize="0"/>
          <p:nvPr/>
        </p:nvPicPr>
        <p:blipFill rotWithShape="1">
          <a:blip r:embed="rId3">
            <a:alphaModFix/>
          </a:blip>
          <a:srcRect b="22540" l="0" r="0" t="0"/>
          <a:stretch/>
        </p:blipFill>
        <p:spPr>
          <a:xfrm>
            <a:off x="1907300" y="3367050"/>
            <a:ext cx="5329376" cy="145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08e1b0e508_10_0"/>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SimVP2 (gSTA) </a:t>
            </a:r>
            <a:endParaRPr/>
          </a:p>
        </p:txBody>
      </p:sp>
      <p:sp>
        <p:nvSpPr>
          <p:cNvPr id="163" name="Google Shape;163;g208e1b0e508_10_0"/>
          <p:cNvSpPr txBox="1"/>
          <p:nvPr>
            <p:ph idx="1" type="body"/>
          </p:nvPr>
        </p:nvSpPr>
        <p:spPr>
          <a:xfrm>
            <a:off x="727650" y="1622025"/>
            <a:ext cx="3576600" cy="303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it">
                <a:solidFill>
                  <a:schemeClr val="dk2"/>
                </a:solidFill>
              </a:rPr>
              <a:t>Our </a:t>
            </a:r>
            <a:r>
              <a:rPr lang="it">
                <a:solidFill>
                  <a:schemeClr val="dk2"/>
                </a:solidFill>
              </a:rPr>
              <a:t>implemented</a:t>
            </a:r>
            <a:r>
              <a:rPr lang="it">
                <a:solidFill>
                  <a:schemeClr val="dk2"/>
                </a:solidFill>
              </a:rPr>
              <a:t> version of the SimVP2 follows the same proposed in [2], indeed we adopted a </a:t>
            </a:r>
            <a:r>
              <a:rPr b="1" lang="it">
                <a:solidFill>
                  <a:schemeClr val="dk2"/>
                </a:solidFill>
              </a:rPr>
              <a:t>stack</a:t>
            </a:r>
            <a:r>
              <a:rPr lang="it">
                <a:solidFill>
                  <a:schemeClr val="dk2"/>
                </a:solidFill>
              </a:rPr>
              <a:t> of </a:t>
            </a:r>
            <a:r>
              <a:rPr b="1" lang="it">
                <a:solidFill>
                  <a:schemeClr val="dk2"/>
                </a:solidFill>
              </a:rPr>
              <a:t>8 gSTA layers</a:t>
            </a:r>
            <a:r>
              <a:rPr lang="it">
                <a:solidFill>
                  <a:schemeClr val="dk2"/>
                </a:solidFill>
              </a:rPr>
              <a:t> to encode the temporal information. This solution brought us beyond the documented results.</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The </a:t>
            </a:r>
            <a:r>
              <a:rPr b="1" lang="it">
                <a:solidFill>
                  <a:schemeClr val="dk2"/>
                </a:solidFill>
              </a:rPr>
              <a:t>spatiotemporal</a:t>
            </a:r>
            <a:r>
              <a:rPr lang="it">
                <a:solidFill>
                  <a:schemeClr val="dk2"/>
                </a:solidFill>
              </a:rPr>
              <a:t> </a:t>
            </a:r>
            <a:r>
              <a:rPr b="1" lang="it">
                <a:solidFill>
                  <a:schemeClr val="dk2"/>
                </a:solidFill>
              </a:rPr>
              <a:t>attention</a:t>
            </a:r>
            <a:r>
              <a:rPr lang="it">
                <a:solidFill>
                  <a:schemeClr val="dk2"/>
                </a:solidFill>
              </a:rPr>
              <a:t> is emulated with a series of specific convolutional operation in the gSTAs.</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This SimVP’s alternative, achieves better results, with a higher efficiency in terms of number of parameters. </a:t>
            </a:r>
            <a:endParaRPr>
              <a:solidFill>
                <a:schemeClr val="dk2"/>
              </a:solidFill>
            </a:endParaRPr>
          </a:p>
          <a:p>
            <a:pPr indent="0" lvl="0" marL="457200" rtl="0" algn="l">
              <a:spcBef>
                <a:spcPts val="0"/>
              </a:spcBef>
              <a:spcAft>
                <a:spcPts val="0"/>
              </a:spcAft>
              <a:buNone/>
            </a:pPr>
            <a:r>
              <a:t/>
            </a:r>
            <a:endParaRPr sz="1200"/>
          </a:p>
        </p:txBody>
      </p:sp>
      <p:sp>
        <p:nvSpPr>
          <p:cNvPr id="164" name="Google Shape;164;g208e1b0e508_10_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65" name="Google Shape;165;g208e1b0e508_10_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6" name="Google Shape;166;g208e1b0e508_10_0"/>
          <p:cNvPicPr preferRelativeResize="0"/>
          <p:nvPr/>
        </p:nvPicPr>
        <p:blipFill rotWithShape="1">
          <a:blip r:embed="rId3">
            <a:alphaModFix/>
          </a:blip>
          <a:srcRect b="22732" l="24662" r="19954" t="0"/>
          <a:stretch/>
        </p:blipFill>
        <p:spPr>
          <a:xfrm>
            <a:off x="4304125" y="1502150"/>
            <a:ext cx="1867650" cy="1541325"/>
          </a:xfrm>
          <a:prstGeom prst="rect">
            <a:avLst/>
          </a:prstGeom>
          <a:noFill/>
          <a:ln>
            <a:noFill/>
          </a:ln>
        </p:spPr>
      </p:pic>
      <p:pic>
        <p:nvPicPr>
          <p:cNvPr id="167" name="Google Shape;167;g208e1b0e508_10_0"/>
          <p:cNvPicPr preferRelativeResize="0"/>
          <p:nvPr/>
        </p:nvPicPr>
        <p:blipFill>
          <a:blip r:embed="rId4">
            <a:alphaModFix/>
          </a:blip>
          <a:stretch>
            <a:fillRect/>
          </a:stretch>
        </p:blipFill>
        <p:spPr>
          <a:xfrm>
            <a:off x="6234050" y="1807950"/>
            <a:ext cx="2727125" cy="763791"/>
          </a:xfrm>
          <a:prstGeom prst="rect">
            <a:avLst/>
          </a:prstGeom>
          <a:noFill/>
          <a:ln>
            <a:noFill/>
          </a:ln>
        </p:spPr>
      </p:pic>
      <p:pic>
        <p:nvPicPr>
          <p:cNvPr id="168" name="Google Shape;168;g208e1b0e508_10_0"/>
          <p:cNvPicPr preferRelativeResize="0"/>
          <p:nvPr/>
        </p:nvPicPr>
        <p:blipFill>
          <a:blip r:embed="rId5">
            <a:alphaModFix/>
          </a:blip>
          <a:stretch>
            <a:fillRect/>
          </a:stretch>
        </p:blipFill>
        <p:spPr>
          <a:xfrm>
            <a:off x="4407300" y="3087274"/>
            <a:ext cx="4374049" cy="1366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06ace98884_0_42"/>
          <p:cNvSpPr txBox="1"/>
          <p:nvPr>
            <p:ph type="title"/>
          </p:nvPr>
        </p:nvSpPr>
        <p:spPr>
          <a:xfrm>
            <a:off x="727650" y="861800"/>
            <a:ext cx="14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Metrics</a:t>
            </a:r>
            <a:endParaRPr/>
          </a:p>
        </p:txBody>
      </p:sp>
      <p:sp>
        <p:nvSpPr>
          <p:cNvPr id="174" name="Google Shape;174;g206ace98884_0_42"/>
          <p:cNvSpPr txBox="1"/>
          <p:nvPr>
            <p:ph idx="1" type="body"/>
          </p:nvPr>
        </p:nvSpPr>
        <p:spPr>
          <a:xfrm>
            <a:off x="727650" y="1622025"/>
            <a:ext cx="6224700" cy="2439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it">
                <a:solidFill>
                  <a:schemeClr val="dk2"/>
                </a:solidFill>
              </a:rPr>
              <a:t>The metrics used for training and testing all the models is a simple </a:t>
            </a:r>
            <a:r>
              <a:rPr b="1" lang="it">
                <a:solidFill>
                  <a:schemeClr val="dk2"/>
                </a:solidFill>
              </a:rPr>
              <a:t>Mean</a:t>
            </a:r>
            <a:r>
              <a:rPr lang="it">
                <a:solidFill>
                  <a:schemeClr val="dk2"/>
                </a:solidFill>
              </a:rPr>
              <a:t> </a:t>
            </a:r>
            <a:r>
              <a:rPr b="1" lang="it">
                <a:solidFill>
                  <a:schemeClr val="dk2"/>
                </a:solidFill>
              </a:rPr>
              <a:t>Squared</a:t>
            </a:r>
            <a:r>
              <a:rPr lang="it">
                <a:solidFill>
                  <a:schemeClr val="dk2"/>
                </a:solidFill>
              </a:rPr>
              <a:t> </a:t>
            </a:r>
            <a:r>
              <a:rPr b="1" lang="it">
                <a:solidFill>
                  <a:schemeClr val="dk2"/>
                </a:solidFill>
              </a:rPr>
              <a:t>Error</a:t>
            </a:r>
            <a:r>
              <a:rPr lang="it">
                <a:solidFill>
                  <a:schemeClr val="dk2"/>
                </a:solidFill>
              </a:rPr>
              <a:t> </a:t>
            </a:r>
            <a:r>
              <a:rPr b="1" lang="it">
                <a:solidFill>
                  <a:schemeClr val="dk2"/>
                </a:solidFill>
              </a:rPr>
              <a:t>(MSE)</a:t>
            </a:r>
            <a:r>
              <a:rPr lang="it">
                <a:solidFill>
                  <a:schemeClr val="dk2"/>
                </a:solidFill>
              </a:rPr>
              <a:t>.</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Although MSE is a standard loss function it is really effective for this task since there are no high frequency detail to capture in fact the frames are in </a:t>
            </a:r>
            <a:r>
              <a:rPr b="1" lang="it">
                <a:solidFill>
                  <a:schemeClr val="dk2"/>
                </a:solidFill>
              </a:rPr>
              <a:t>grayscale </a:t>
            </a:r>
            <a:r>
              <a:rPr lang="it">
                <a:solidFill>
                  <a:schemeClr val="dk2"/>
                </a:solidFill>
              </a:rPr>
              <a:t>and</a:t>
            </a:r>
            <a:r>
              <a:rPr b="1" lang="it">
                <a:solidFill>
                  <a:schemeClr val="dk2"/>
                </a:solidFill>
              </a:rPr>
              <a:t> </a:t>
            </a:r>
            <a:r>
              <a:rPr lang="it">
                <a:solidFill>
                  <a:schemeClr val="dk2"/>
                </a:solidFill>
              </a:rPr>
              <a:t>the</a:t>
            </a:r>
            <a:r>
              <a:rPr b="1" lang="it">
                <a:solidFill>
                  <a:schemeClr val="dk2"/>
                </a:solidFill>
              </a:rPr>
              <a:t> </a:t>
            </a:r>
            <a:r>
              <a:rPr lang="it">
                <a:solidFill>
                  <a:schemeClr val="dk2"/>
                </a:solidFill>
              </a:rPr>
              <a:t>scenes</a:t>
            </a:r>
            <a:r>
              <a:rPr b="1" lang="it">
                <a:solidFill>
                  <a:schemeClr val="dk2"/>
                </a:solidFill>
              </a:rPr>
              <a:t> </a:t>
            </a:r>
            <a:r>
              <a:rPr lang="it">
                <a:solidFill>
                  <a:schemeClr val="dk2"/>
                </a:solidFill>
              </a:rPr>
              <a:t>are</a:t>
            </a:r>
            <a:r>
              <a:rPr b="1" lang="it">
                <a:solidFill>
                  <a:schemeClr val="dk2"/>
                </a:solidFill>
              </a:rPr>
              <a:t> </a:t>
            </a:r>
            <a:r>
              <a:rPr lang="it">
                <a:solidFill>
                  <a:schemeClr val="dk2"/>
                </a:solidFill>
              </a:rPr>
              <a:t>simple</a:t>
            </a:r>
            <a:r>
              <a:rPr b="1" lang="it">
                <a:solidFill>
                  <a:schemeClr val="dk2"/>
                </a:solidFill>
              </a:rPr>
              <a:t> </a:t>
            </a:r>
            <a:r>
              <a:rPr lang="it">
                <a:solidFill>
                  <a:schemeClr val="dk2"/>
                </a:solidFill>
              </a:rPr>
              <a:t>(moving</a:t>
            </a:r>
            <a:r>
              <a:rPr b="1" lang="it">
                <a:solidFill>
                  <a:schemeClr val="dk2"/>
                </a:solidFill>
              </a:rPr>
              <a:t> </a:t>
            </a:r>
            <a:r>
              <a:rPr lang="it">
                <a:solidFill>
                  <a:schemeClr val="dk2"/>
                </a:solidFill>
              </a:rPr>
              <a:t>digits</a:t>
            </a:r>
            <a:r>
              <a:rPr lang="it">
                <a:solidFill>
                  <a:schemeClr val="dk2"/>
                </a:solidFill>
              </a:rPr>
              <a:t>) [3].</a:t>
            </a:r>
            <a:r>
              <a:rPr b="1" lang="it">
                <a:solidFill>
                  <a:schemeClr val="dk2"/>
                </a:solidFill>
              </a:rPr>
              <a:t> </a:t>
            </a:r>
            <a:endParaRPr b="1">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Further improvements in term of performance can be </a:t>
            </a:r>
            <a:r>
              <a:rPr lang="it">
                <a:solidFill>
                  <a:schemeClr val="dk2"/>
                </a:solidFill>
              </a:rPr>
              <a:t>achieved by adding a </a:t>
            </a:r>
            <a:r>
              <a:rPr b="1" lang="it">
                <a:solidFill>
                  <a:schemeClr val="dk2"/>
                </a:solidFill>
              </a:rPr>
              <a:t>regularization</a:t>
            </a:r>
            <a:r>
              <a:rPr lang="it">
                <a:solidFill>
                  <a:schemeClr val="dk2"/>
                </a:solidFill>
              </a:rPr>
              <a:t> </a:t>
            </a:r>
            <a:r>
              <a:rPr b="1" lang="it">
                <a:solidFill>
                  <a:schemeClr val="dk2"/>
                </a:solidFill>
              </a:rPr>
              <a:t>term</a:t>
            </a:r>
            <a:r>
              <a:rPr lang="it">
                <a:solidFill>
                  <a:schemeClr val="dk2"/>
                </a:solidFill>
              </a:rPr>
              <a:t> or another metric that can helps the model to learn better temporal feature. </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In a different approach [4] the </a:t>
            </a:r>
            <a:r>
              <a:rPr b="1" lang="it">
                <a:solidFill>
                  <a:schemeClr val="dk2"/>
                </a:solidFill>
              </a:rPr>
              <a:t>Kullback</a:t>
            </a:r>
            <a:r>
              <a:rPr lang="it">
                <a:solidFill>
                  <a:schemeClr val="dk2"/>
                </a:solidFill>
              </a:rPr>
              <a:t>-</a:t>
            </a:r>
            <a:r>
              <a:rPr b="1" lang="it">
                <a:solidFill>
                  <a:schemeClr val="dk2"/>
                </a:solidFill>
              </a:rPr>
              <a:t>Liebler</a:t>
            </a:r>
            <a:r>
              <a:rPr lang="it">
                <a:solidFill>
                  <a:schemeClr val="dk2"/>
                </a:solidFill>
              </a:rPr>
              <a:t> divergence was used as a regularization term.</a:t>
            </a:r>
            <a:endParaRPr>
              <a:solidFill>
                <a:schemeClr val="dk2"/>
              </a:solidFill>
            </a:endParaRPr>
          </a:p>
        </p:txBody>
      </p:sp>
      <p:sp>
        <p:nvSpPr>
          <p:cNvPr id="175" name="Google Shape;175;g206ace98884_0_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76" name="Google Shape;176;g206ace98884_0_42"/>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7" name="Google Shape;177;g206ace98884_0_42"/>
          <p:cNvPicPr preferRelativeResize="0"/>
          <p:nvPr/>
        </p:nvPicPr>
        <p:blipFill>
          <a:blip r:embed="rId3">
            <a:alphaModFix/>
          </a:blip>
          <a:stretch>
            <a:fillRect/>
          </a:stretch>
        </p:blipFill>
        <p:spPr>
          <a:xfrm>
            <a:off x="1274875" y="3963575"/>
            <a:ext cx="3448675" cy="815525"/>
          </a:xfrm>
          <a:prstGeom prst="rect">
            <a:avLst/>
          </a:prstGeom>
          <a:noFill/>
          <a:ln>
            <a:noFill/>
          </a:ln>
        </p:spPr>
      </p:pic>
      <p:pic>
        <p:nvPicPr>
          <p:cNvPr id="178" name="Google Shape;178;g206ace98884_0_42"/>
          <p:cNvPicPr preferRelativeResize="0"/>
          <p:nvPr/>
        </p:nvPicPr>
        <p:blipFill>
          <a:blip r:embed="rId4">
            <a:alphaModFix/>
          </a:blip>
          <a:stretch>
            <a:fillRect/>
          </a:stretch>
        </p:blipFill>
        <p:spPr>
          <a:xfrm>
            <a:off x="6878475" y="1622025"/>
            <a:ext cx="2026676" cy="73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0c41296cea_0_0"/>
          <p:cNvSpPr txBox="1"/>
          <p:nvPr>
            <p:ph type="title"/>
          </p:nvPr>
        </p:nvSpPr>
        <p:spPr>
          <a:xfrm>
            <a:off x="727650" y="861800"/>
            <a:ext cx="1423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Results</a:t>
            </a:r>
            <a:endParaRPr/>
          </a:p>
        </p:txBody>
      </p:sp>
      <p:sp>
        <p:nvSpPr>
          <p:cNvPr id="184" name="Google Shape;184;g20c41296cea_0_0"/>
          <p:cNvSpPr txBox="1"/>
          <p:nvPr>
            <p:ph idx="1" type="body"/>
          </p:nvPr>
        </p:nvSpPr>
        <p:spPr>
          <a:xfrm>
            <a:off x="287000" y="1614425"/>
            <a:ext cx="4963500" cy="291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it">
                <a:solidFill>
                  <a:schemeClr val="dk2"/>
                </a:solidFill>
              </a:rPr>
              <a:t>To obtain satisfactory results we trained all the models for 100 epochs.</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In figure are shown performances of the loss on the </a:t>
            </a:r>
            <a:r>
              <a:rPr b="1" lang="it">
                <a:solidFill>
                  <a:schemeClr val="dk2"/>
                </a:solidFill>
              </a:rPr>
              <a:t>test set</a:t>
            </a:r>
            <a:r>
              <a:rPr lang="it">
                <a:solidFill>
                  <a:schemeClr val="dk2"/>
                </a:solidFill>
              </a:rPr>
              <a:t>.</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The different behaviours of the models can be clearly seen:</a:t>
            </a:r>
            <a:endParaRPr>
              <a:solidFill>
                <a:schemeClr val="dk2"/>
              </a:solidFill>
            </a:endParaRPr>
          </a:p>
          <a:p>
            <a:pPr indent="-311150" lvl="1" marL="914400" rtl="0" algn="l">
              <a:spcBef>
                <a:spcPts val="0"/>
              </a:spcBef>
              <a:spcAft>
                <a:spcPts val="0"/>
              </a:spcAft>
              <a:buClr>
                <a:schemeClr val="dk2"/>
              </a:buClr>
              <a:buSzPts val="1300"/>
              <a:buChar char="○"/>
            </a:pPr>
            <a:r>
              <a:rPr lang="it" sz="1300">
                <a:solidFill>
                  <a:schemeClr val="dk2"/>
                </a:solidFill>
              </a:rPr>
              <a:t>V-ED after few epochs finds a </a:t>
            </a:r>
            <a:r>
              <a:rPr b="1" lang="it" sz="1300">
                <a:solidFill>
                  <a:schemeClr val="dk2"/>
                </a:solidFill>
              </a:rPr>
              <a:t>local</a:t>
            </a:r>
            <a:r>
              <a:rPr lang="it" sz="1300">
                <a:solidFill>
                  <a:schemeClr val="dk2"/>
                </a:solidFill>
              </a:rPr>
              <a:t> </a:t>
            </a:r>
            <a:r>
              <a:rPr b="1" lang="it" sz="1300">
                <a:solidFill>
                  <a:schemeClr val="dk2"/>
                </a:solidFill>
              </a:rPr>
              <a:t>minimum</a:t>
            </a:r>
            <a:r>
              <a:rPr lang="it" sz="1300">
                <a:solidFill>
                  <a:schemeClr val="dk2"/>
                </a:solidFill>
              </a:rPr>
              <a:t> and doesn’t improve further.</a:t>
            </a:r>
            <a:endParaRPr sz="1300">
              <a:solidFill>
                <a:schemeClr val="dk2"/>
              </a:solidFill>
            </a:endParaRPr>
          </a:p>
          <a:p>
            <a:pPr indent="-311150" lvl="1" marL="914400" rtl="0" algn="l">
              <a:spcBef>
                <a:spcPts val="0"/>
              </a:spcBef>
              <a:spcAft>
                <a:spcPts val="0"/>
              </a:spcAft>
              <a:buClr>
                <a:schemeClr val="dk2"/>
              </a:buClr>
              <a:buSzPts val="1300"/>
              <a:buChar char="○"/>
            </a:pPr>
            <a:r>
              <a:rPr lang="it" sz="1300">
                <a:solidFill>
                  <a:schemeClr val="dk2"/>
                </a:solidFill>
              </a:rPr>
              <a:t>SimVP loss </a:t>
            </a:r>
            <a:r>
              <a:rPr b="1" lang="it" sz="1300">
                <a:solidFill>
                  <a:schemeClr val="dk2"/>
                </a:solidFill>
              </a:rPr>
              <a:t>decreases</a:t>
            </a:r>
            <a:r>
              <a:rPr lang="it" sz="1300">
                <a:solidFill>
                  <a:schemeClr val="dk2"/>
                </a:solidFill>
              </a:rPr>
              <a:t> with a </a:t>
            </a:r>
            <a:r>
              <a:rPr b="1" lang="it" sz="1300">
                <a:solidFill>
                  <a:schemeClr val="dk2"/>
                </a:solidFill>
              </a:rPr>
              <a:t>high</a:t>
            </a:r>
            <a:r>
              <a:rPr lang="it" sz="1300">
                <a:solidFill>
                  <a:schemeClr val="dk2"/>
                </a:solidFill>
              </a:rPr>
              <a:t> </a:t>
            </a:r>
            <a:r>
              <a:rPr b="1" lang="it" sz="1300">
                <a:solidFill>
                  <a:schemeClr val="dk2"/>
                </a:solidFill>
              </a:rPr>
              <a:t>slope</a:t>
            </a:r>
            <a:r>
              <a:rPr lang="it" sz="1300">
                <a:solidFill>
                  <a:schemeClr val="dk2"/>
                </a:solidFill>
              </a:rPr>
              <a:t> for about </a:t>
            </a:r>
            <a:r>
              <a:rPr b="1" lang="it" sz="1300">
                <a:solidFill>
                  <a:schemeClr val="dk2"/>
                </a:solidFill>
              </a:rPr>
              <a:t>20</a:t>
            </a:r>
            <a:r>
              <a:rPr lang="it" sz="1300">
                <a:solidFill>
                  <a:schemeClr val="dk2"/>
                </a:solidFill>
              </a:rPr>
              <a:t> </a:t>
            </a:r>
            <a:r>
              <a:rPr b="1" lang="it" sz="1300">
                <a:solidFill>
                  <a:schemeClr val="dk2"/>
                </a:solidFill>
              </a:rPr>
              <a:t>epochs</a:t>
            </a:r>
            <a:r>
              <a:rPr lang="it" sz="1300">
                <a:solidFill>
                  <a:schemeClr val="dk2"/>
                </a:solidFill>
              </a:rPr>
              <a:t> then stabilises around a certain value and decreases with a slower rate.</a:t>
            </a:r>
            <a:endParaRPr sz="1300">
              <a:solidFill>
                <a:schemeClr val="dk2"/>
              </a:solidFill>
            </a:endParaRPr>
          </a:p>
          <a:p>
            <a:pPr indent="-311150" lvl="1" marL="914400" rtl="0" algn="l">
              <a:spcBef>
                <a:spcPts val="0"/>
              </a:spcBef>
              <a:spcAft>
                <a:spcPts val="0"/>
              </a:spcAft>
              <a:buClr>
                <a:schemeClr val="dk2"/>
              </a:buClr>
              <a:buSzPts val="1300"/>
              <a:buChar char="○"/>
            </a:pPr>
            <a:r>
              <a:rPr lang="it" sz="1300">
                <a:solidFill>
                  <a:schemeClr val="dk2"/>
                </a:solidFill>
              </a:rPr>
              <a:t>SimVP2 loss has the same trend of the previous one but with a </a:t>
            </a:r>
            <a:r>
              <a:rPr b="1" lang="it" sz="1300">
                <a:solidFill>
                  <a:schemeClr val="dk2"/>
                </a:solidFill>
              </a:rPr>
              <a:t>higher</a:t>
            </a:r>
            <a:r>
              <a:rPr lang="it" sz="1300">
                <a:solidFill>
                  <a:schemeClr val="dk2"/>
                </a:solidFill>
              </a:rPr>
              <a:t> </a:t>
            </a:r>
            <a:r>
              <a:rPr b="1" lang="it" sz="1300">
                <a:solidFill>
                  <a:schemeClr val="dk2"/>
                </a:solidFill>
              </a:rPr>
              <a:t>slope</a:t>
            </a:r>
            <a:r>
              <a:rPr lang="it" sz="1300">
                <a:solidFill>
                  <a:schemeClr val="dk2"/>
                </a:solidFill>
              </a:rPr>
              <a:t> at the beginning that led to better performance. </a:t>
            </a:r>
            <a:endParaRPr sz="1300">
              <a:solidFill>
                <a:schemeClr val="dk2"/>
              </a:solidFill>
            </a:endParaRPr>
          </a:p>
        </p:txBody>
      </p:sp>
      <p:sp>
        <p:nvSpPr>
          <p:cNvPr id="185" name="Google Shape;185;g20c41296cea_0_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86" name="Google Shape;186;g20c41296cea_0_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7" name="Google Shape;187;g20c41296cea_0_0"/>
          <p:cNvPicPr preferRelativeResize="0"/>
          <p:nvPr/>
        </p:nvPicPr>
        <p:blipFill>
          <a:blip r:embed="rId3">
            <a:alphaModFix/>
          </a:blip>
          <a:stretch>
            <a:fillRect/>
          </a:stretch>
        </p:blipFill>
        <p:spPr>
          <a:xfrm>
            <a:off x="5203600" y="1776597"/>
            <a:ext cx="3881400" cy="2039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08e1b0e070_0_11"/>
          <p:cNvSpPr txBox="1"/>
          <p:nvPr>
            <p:ph type="title"/>
          </p:nvPr>
        </p:nvSpPr>
        <p:spPr>
          <a:xfrm>
            <a:off x="727650" y="854200"/>
            <a:ext cx="61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Predictions - Vanilla Encoder - Decoder</a:t>
            </a:r>
            <a:endParaRPr/>
          </a:p>
        </p:txBody>
      </p:sp>
      <p:sp>
        <p:nvSpPr>
          <p:cNvPr id="193" name="Google Shape;193;g208e1b0e070_0_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94" name="Google Shape;194;g208e1b0e070_0_11"/>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95" name="Google Shape;195;g208e1b0e070_0_11"/>
          <p:cNvGrpSpPr/>
          <p:nvPr/>
        </p:nvGrpSpPr>
        <p:grpSpPr>
          <a:xfrm>
            <a:off x="160725" y="2084628"/>
            <a:ext cx="8539487" cy="2017312"/>
            <a:chOff x="160725" y="2084563"/>
            <a:chExt cx="8539487" cy="1984762"/>
          </a:xfrm>
        </p:grpSpPr>
        <p:pic>
          <p:nvPicPr>
            <p:cNvPr id="196" name="Google Shape;196;g208e1b0e070_0_11"/>
            <p:cNvPicPr preferRelativeResize="0"/>
            <p:nvPr/>
          </p:nvPicPr>
          <p:blipFill>
            <a:blip r:embed="rId3">
              <a:alphaModFix/>
            </a:blip>
            <a:stretch>
              <a:fillRect/>
            </a:stretch>
          </p:blipFill>
          <p:spPr>
            <a:xfrm>
              <a:off x="6719363" y="2099175"/>
              <a:ext cx="1980850" cy="1970150"/>
            </a:xfrm>
            <a:prstGeom prst="rect">
              <a:avLst/>
            </a:prstGeom>
            <a:noFill/>
            <a:ln>
              <a:noFill/>
            </a:ln>
          </p:spPr>
        </p:pic>
        <p:pic>
          <p:nvPicPr>
            <p:cNvPr id="197" name="Google Shape;197;g208e1b0e070_0_11"/>
            <p:cNvPicPr preferRelativeResize="0"/>
            <p:nvPr/>
          </p:nvPicPr>
          <p:blipFill>
            <a:blip r:embed="rId4">
              <a:alphaModFix/>
            </a:blip>
            <a:stretch>
              <a:fillRect/>
            </a:stretch>
          </p:blipFill>
          <p:spPr>
            <a:xfrm>
              <a:off x="4470488" y="2084563"/>
              <a:ext cx="1980850" cy="1970137"/>
            </a:xfrm>
            <a:prstGeom prst="rect">
              <a:avLst/>
            </a:prstGeom>
            <a:noFill/>
            <a:ln>
              <a:noFill/>
            </a:ln>
          </p:spPr>
        </p:pic>
        <p:pic>
          <p:nvPicPr>
            <p:cNvPr id="198" name="Google Shape;198;g208e1b0e070_0_11"/>
            <p:cNvPicPr preferRelativeResize="0"/>
            <p:nvPr/>
          </p:nvPicPr>
          <p:blipFill>
            <a:blip r:embed="rId5">
              <a:alphaModFix/>
            </a:blip>
            <a:stretch>
              <a:fillRect/>
            </a:stretch>
          </p:blipFill>
          <p:spPr>
            <a:xfrm>
              <a:off x="160725" y="2099188"/>
              <a:ext cx="1980825" cy="1970116"/>
            </a:xfrm>
            <a:prstGeom prst="rect">
              <a:avLst/>
            </a:prstGeom>
            <a:noFill/>
            <a:ln>
              <a:noFill/>
            </a:ln>
          </p:spPr>
        </p:pic>
        <p:pic>
          <p:nvPicPr>
            <p:cNvPr id="199" name="Google Shape;199;g208e1b0e070_0_11"/>
            <p:cNvPicPr preferRelativeResize="0"/>
            <p:nvPr/>
          </p:nvPicPr>
          <p:blipFill>
            <a:blip r:embed="rId6">
              <a:alphaModFix/>
            </a:blip>
            <a:stretch>
              <a:fillRect/>
            </a:stretch>
          </p:blipFill>
          <p:spPr>
            <a:xfrm>
              <a:off x="2315613" y="2099200"/>
              <a:ext cx="1980825" cy="1970101"/>
            </a:xfrm>
            <a:prstGeom prst="rect">
              <a:avLst/>
            </a:prstGeom>
            <a:noFill/>
            <a:ln>
              <a:noFill/>
            </a:ln>
          </p:spPr>
        </p:pic>
      </p:grpSp>
      <p:sp>
        <p:nvSpPr>
          <p:cNvPr id="200" name="Google Shape;200;g208e1b0e070_0_11"/>
          <p:cNvSpPr txBox="1"/>
          <p:nvPr/>
        </p:nvSpPr>
        <p:spPr>
          <a:xfrm>
            <a:off x="160725" y="1772100"/>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Input</a:t>
            </a:r>
            <a:endParaRPr>
              <a:latin typeface="Catamaran"/>
              <a:ea typeface="Catamaran"/>
              <a:cs typeface="Catamaran"/>
              <a:sym typeface="Catamaran"/>
            </a:endParaRPr>
          </a:p>
        </p:txBody>
      </p:sp>
      <p:sp>
        <p:nvSpPr>
          <p:cNvPr id="201" name="Google Shape;201;g208e1b0e070_0_11"/>
          <p:cNvSpPr txBox="1"/>
          <p:nvPr/>
        </p:nvSpPr>
        <p:spPr>
          <a:xfrm>
            <a:off x="229607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a:t>
            </a:r>
            <a:endParaRPr>
              <a:latin typeface="Catamaran"/>
              <a:ea typeface="Catamaran"/>
              <a:cs typeface="Catamaran"/>
              <a:sym typeface="Catamaran"/>
            </a:endParaRPr>
          </a:p>
        </p:txBody>
      </p:sp>
      <p:sp>
        <p:nvSpPr>
          <p:cNvPr id="202" name="Google Shape;202;g208e1b0e070_0_11"/>
          <p:cNvSpPr txBox="1"/>
          <p:nvPr/>
        </p:nvSpPr>
        <p:spPr>
          <a:xfrm>
            <a:off x="443142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Output</a:t>
            </a:r>
            <a:endParaRPr>
              <a:latin typeface="Catamaran"/>
              <a:ea typeface="Catamaran"/>
              <a:cs typeface="Catamaran"/>
              <a:sym typeface="Catamaran"/>
            </a:endParaRPr>
          </a:p>
        </p:txBody>
      </p:sp>
      <p:sp>
        <p:nvSpPr>
          <p:cNvPr id="203" name="Google Shape;203;g208e1b0e070_0_11"/>
          <p:cNvSpPr txBox="1"/>
          <p:nvPr/>
        </p:nvSpPr>
        <p:spPr>
          <a:xfrm>
            <a:off x="6703500" y="1734575"/>
            <a:ext cx="19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 - output|</a:t>
            </a:r>
            <a:endParaRPr>
              <a:latin typeface="Catamaran"/>
              <a:ea typeface="Catamaran"/>
              <a:cs typeface="Catamaran"/>
              <a:sym typeface="Catamaran"/>
            </a:endParaRPr>
          </a:p>
        </p:txBody>
      </p:sp>
      <p:sp>
        <p:nvSpPr>
          <p:cNvPr id="204" name="Google Shape;204;g208e1b0e070_0_11"/>
          <p:cNvSpPr txBox="1"/>
          <p:nvPr/>
        </p:nvSpPr>
        <p:spPr>
          <a:xfrm>
            <a:off x="1170700" y="4240425"/>
            <a:ext cx="736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latin typeface="Catamaran"/>
                <a:ea typeface="Catamaran"/>
                <a:cs typeface="Catamaran"/>
                <a:sym typeface="Catamaran"/>
              </a:rPr>
              <a:t>Due to the lack of the temporal module the model is not able to capture inter frames relationships but only the spatial ones. In fact, it seems that the model only attempts to reconstruct the input video.</a:t>
            </a:r>
            <a:endParaRPr sz="1300">
              <a:latin typeface="Catamaran"/>
              <a:ea typeface="Catamaran"/>
              <a:cs typeface="Catamaran"/>
              <a:sym typeface="Catamar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08e1b0e070_0_52"/>
          <p:cNvSpPr txBox="1"/>
          <p:nvPr>
            <p:ph type="title"/>
          </p:nvPr>
        </p:nvSpPr>
        <p:spPr>
          <a:xfrm>
            <a:off x="727650" y="854200"/>
            <a:ext cx="61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Predictions - SimVP</a:t>
            </a:r>
            <a:endParaRPr/>
          </a:p>
        </p:txBody>
      </p:sp>
      <p:sp>
        <p:nvSpPr>
          <p:cNvPr id="210" name="Google Shape;210;g208e1b0e070_0_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11" name="Google Shape;211;g208e1b0e070_0_52"/>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2" name="Google Shape;212;g208e1b0e070_0_52"/>
          <p:cNvSpPr txBox="1"/>
          <p:nvPr/>
        </p:nvSpPr>
        <p:spPr>
          <a:xfrm>
            <a:off x="160725" y="1772100"/>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Input</a:t>
            </a:r>
            <a:endParaRPr>
              <a:latin typeface="Catamaran"/>
              <a:ea typeface="Catamaran"/>
              <a:cs typeface="Catamaran"/>
              <a:sym typeface="Catamaran"/>
            </a:endParaRPr>
          </a:p>
        </p:txBody>
      </p:sp>
      <p:sp>
        <p:nvSpPr>
          <p:cNvPr id="213" name="Google Shape;213;g208e1b0e070_0_52"/>
          <p:cNvSpPr txBox="1"/>
          <p:nvPr/>
        </p:nvSpPr>
        <p:spPr>
          <a:xfrm>
            <a:off x="229607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a:t>
            </a:r>
            <a:endParaRPr>
              <a:latin typeface="Catamaran"/>
              <a:ea typeface="Catamaran"/>
              <a:cs typeface="Catamaran"/>
              <a:sym typeface="Catamaran"/>
            </a:endParaRPr>
          </a:p>
        </p:txBody>
      </p:sp>
      <p:sp>
        <p:nvSpPr>
          <p:cNvPr id="214" name="Google Shape;214;g208e1b0e070_0_52"/>
          <p:cNvSpPr txBox="1"/>
          <p:nvPr/>
        </p:nvSpPr>
        <p:spPr>
          <a:xfrm>
            <a:off x="443142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Output</a:t>
            </a:r>
            <a:endParaRPr>
              <a:latin typeface="Catamaran"/>
              <a:ea typeface="Catamaran"/>
              <a:cs typeface="Catamaran"/>
              <a:sym typeface="Catamaran"/>
            </a:endParaRPr>
          </a:p>
        </p:txBody>
      </p:sp>
      <p:sp>
        <p:nvSpPr>
          <p:cNvPr id="215" name="Google Shape;215;g208e1b0e070_0_52"/>
          <p:cNvSpPr txBox="1"/>
          <p:nvPr/>
        </p:nvSpPr>
        <p:spPr>
          <a:xfrm>
            <a:off x="6703500" y="1734575"/>
            <a:ext cx="19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 - output|</a:t>
            </a:r>
            <a:endParaRPr>
              <a:latin typeface="Catamaran"/>
              <a:ea typeface="Catamaran"/>
              <a:cs typeface="Catamaran"/>
              <a:sym typeface="Catamaran"/>
            </a:endParaRPr>
          </a:p>
        </p:txBody>
      </p:sp>
      <p:sp>
        <p:nvSpPr>
          <p:cNvPr id="216" name="Google Shape;216;g208e1b0e070_0_52"/>
          <p:cNvSpPr txBox="1"/>
          <p:nvPr/>
        </p:nvSpPr>
        <p:spPr>
          <a:xfrm>
            <a:off x="1170650" y="4241300"/>
            <a:ext cx="73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pic>
        <p:nvPicPr>
          <p:cNvPr id="217" name="Google Shape;217;g208e1b0e070_0_52"/>
          <p:cNvPicPr preferRelativeResize="0"/>
          <p:nvPr/>
        </p:nvPicPr>
        <p:blipFill>
          <a:blip r:embed="rId3">
            <a:alphaModFix/>
          </a:blip>
          <a:stretch>
            <a:fillRect/>
          </a:stretch>
        </p:blipFill>
        <p:spPr>
          <a:xfrm>
            <a:off x="160725" y="2099492"/>
            <a:ext cx="1980825" cy="2002425"/>
          </a:xfrm>
          <a:prstGeom prst="rect">
            <a:avLst/>
          </a:prstGeom>
          <a:noFill/>
          <a:ln>
            <a:noFill/>
          </a:ln>
        </p:spPr>
      </p:pic>
      <p:pic>
        <p:nvPicPr>
          <p:cNvPr id="218" name="Google Shape;218;g208e1b0e070_0_52"/>
          <p:cNvPicPr preferRelativeResize="0"/>
          <p:nvPr/>
        </p:nvPicPr>
        <p:blipFill>
          <a:blip r:embed="rId4">
            <a:alphaModFix/>
          </a:blip>
          <a:stretch>
            <a:fillRect/>
          </a:stretch>
        </p:blipFill>
        <p:spPr>
          <a:xfrm>
            <a:off x="2315625" y="2066620"/>
            <a:ext cx="2013325" cy="2035305"/>
          </a:xfrm>
          <a:prstGeom prst="rect">
            <a:avLst/>
          </a:prstGeom>
          <a:noFill/>
          <a:ln>
            <a:noFill/>
          </a:ln>
        </p:spPr>
      </p:pic>
      <p:pic>
        <p:nvPicPr>
          <p:cNvPr id="219" name="Google Shape;219;g208e1b0e070_0_52"/>
          <p:cNvPicPr preferRelativeResize="0"/>
          <p:nvPr/>
        </p:nvPicPr>
        <p:blipFill>
          <a:blip r:embed="rId5">
            <a:alphaModFix/>
          </a:blip>
          <a:stretch>
            <a:fillRect/>
          </a:stretch>
        </p:blipFill>
        <p:spPr>
          <a:xfrm>
            <a:off x="4505288" y="2117703"/>
            <a:ext cx="1996800" cy="1985998"/>
          </a:xfrm>
          <a:prstGeom prst="rect">
            <a:avLst/>
          </a:prstGeom>
          <a:noFill/>
          <a:ln>
            <a:noFill/>
          </a:ln>
        </p:spPr>
      </p:pic>
      <p:pic>
        <p:nvPicPr>
          <p:cNvPr id="220" name="Google Shape;220;g208e1b0e070_0_52"/>
          <p:cNvPicPr preferRelativeResize="0"/>
          <p:nvPr/>
        </p:nvPicPr>
        <p:blipFill>
          <a:blip r:embed="rId6">
            <a:alphaModFix/>
          </a:blip>
          <a:stretch>
            <a:fillRect/>
          </a:stretch>
        </p:blipFill>
        <p:spPr>
          <a:xfrm>
            <a:off x="6678425" y="2100425"/>
            <a:ext cx="2013318" cy="2002425"/>
          </a:xfrm>
          <a:prstGeom prst="rect">
            <a:avLst/>
          </a:prstGeom>
          <a:noFill/>
          <a:ln>
            <a:noFill/>
          </a:ln>
        </p:spPr>
      </p:pic>
      <p:sp>
        <p:nvSpPr>
          <p:cNvPr id="221" name="Google Shape;221;g208e1b0e070_0_52"/>
          <p:cNvSpPr txBox="1"/>
          <p:nvPr/>
        </p:nvSpPr>
        <p:spPr>
          <a:xfrm>
            <a:off x="1170650" y="4241300"/>
            <a:ext cx="736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latin typeface="Catamaran"/>
                <a:ea typeface="Catamaran"/>
                <a:cs typeface="Catamaran"/>
                <a:sym typeface="Catamaran"/>
              </a:rPr>
              <a:t>In this case, it is clear that the model learns to capture temporal features but only for the first </a:t>
            </a:r>
            <a:r>
              <a:rPr lang="it" sz="1300">
                <a:latin typeface="Catamaran"/>
                <a:ea typeface="Catamaran"/>
                <a:cs typeface="Catamaran"/>
                <a:sym typeface="Catamaran"/>
              </a:rPr>
              <a:t>3/4</a:t>
            </a:r>
            <a:r>
              <a:rPr lang="it" sz="1300">
                <a:latin typeface="Catamaran"/>
                <a:ea typeface="Catamaran"/>
                <a:cs typeface="Catamaran"/>
                <a:sym typeface="Catamaran"/>
              </a:rPr>
              <a:t> frames, then the numbers dissolve losing long range time </a:t>
            </a:r>
            <a:r>
              <a:rPr lang="it" sz="1300">
                <a:latin typeface="Catamaran"/>
                <a:ea typeface="Catamaran"/>
                <a:cs typeface="Catamaran"/>
                <a:sym typeface="Catamaran"/>
              </a:rPr>
              <a:t>dependency</a:t>
            </a:r>
            <a:r>
              <a:rPr lang="it" sz="1300">
                <a:latin typeface="Catamaran"/>
                <a:ea typeface="Catamaran"/>
                <a:cs typeface="Catamaran"/>
                <a:sym typeface="Catamaran"/>
              </a:rPr>
              <a:t>.</a:t>
            </a:r>
            <a:endParaRPr sz="1300">
              <a:latin typeface="Catamaran"/>
              <a:ea typeface="Catamaran"/>
              <a:cs typeface="Catamaran"/>
              <a:sym typeface="Catamar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08e1b0e070_0_68"/>
          <p:cNvSpPr txBox="1"/>
          <p:nvPr>
            <p:ph type="title"/>
          </p:nvPr>
        </p:nvSpPr>
        <p:spPr>
          <a:xfrm>
            <a:off x="727650" y="854200"/>
            <a:ext cx="61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Predictions - SimVP2</a:t>
            </a:r>
            <a:endParaRPr/>
          </a:p>
        </p:txBody>
      </p:sp>
      <p:sp>
        <p:nvSpPr>
          <p:cNvPr id="227" name="Google Shape;227;g208e1b0e070_0_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28" name="Google Shape;228;g208e1b0e070_0_68"/>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 name="Google Shape;229;g208e1b0e070_0_68"/>
          <p:cNvSpPr txBox="1"/>
          <p:nvPr/>
        </p:nvSpPr>
        <p:spPr>
          <a:xfrm>
            <a:off x="160725" y="1772100"/>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Input</a:t>
            </a:r>
            <a:endParaRPr>
              <a:latin typeface="Catamaran"/>
              <a:ea typeface="Catamaran"/>
              <a:cs typeface="Catamaran"/>
              <a:sym typeface="Catamaran"/>
            </a:endParaRPr>
          </a:p>
        </p:txBody>
      </p:sp>
      <p:sp>
        <p:nvSpPr>
          <p:cNvPr id="230" name="Google Shape;230;g208e1b0e070_0_68"/>
          <p:cNvSpPr txBox="1"/>
          <p:nvPr/>
        </p:nvSpPr>
        <p:spPr>
          <a:xfrm>
            <a:off x="229607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a:t>
            </a:r>
            <a:endParaRPr>
              <a:latin typeface="Catamaran"/>
              <a:ea typeface="Catamaran"/>
              <a:cs typeface="Catamaran"/>
              <a:sym typeface="Catamaran"/>
            </a:endParaRPr>
          </a:p>
        </p:txBody>
      </p:sp>
      <p:sp>
        <p:nvSpPr>
          <p:cNvPr id="231" name="Google Shape;231;g208e1b0e070_0_68"/>
          <p:cNvSpPr txBox="1"/>
          <p:nvPr/>
        </p:nvSpPr>
        <p:spPr>
          <a:xfrm>
            <a:off x="443142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Output</a:t>
            </a:r>
            <a:endParaRPr>
              <a:latin typeface="Catamaran"/>
              <a:ea typeface="Catamaran"/>
              <a:cs typeface="Catamaran"/>
              <a:sym typeface="Catamaran"/>
            </a:endParaRPr>
          </a:p>
        </p:txBody>
      </p:sp>
      <p:sp>
        <p:nvSpPr>
          <p:cNvPr id="232" name="Google Shape;232;g208e1b0e070_0_68"/>
          <p:cNvSpPr txBox="1"/>
          <p:nvPr/>
        </p:nvSpPr>
        <p:spPr>
          <a:xfrm>
            <a:off x="6703500" y="1734575"/>
            <a:ext cx="19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 - output|</a:t>
            </a:r>
            <a:endParaRPr>
              <a:latin typeface="Catamaran"/>
              <a:ea typeface="Catamaran"/>
              <a:cs typeface="Catamaran"/>
              <a:sym typeface="Catamaran"/>
            </a:endParaRPr>
          </a:p>
        </p:txBody>
      </p:sp>
      <p:sp>
        <p:nvSpPr>
          <p:cNvPr id="233" name="Google Shape;233;g208e1b0e070_0_68"/>
          <p:cNvSpPr txBox="1"/>
          <p:nvPr/>
        </p:nvSpPr>
        <p:spPr>
          <a:xfrm>
            <a:off x="1170650" y="4241300"/>
            <a:ext cx="7600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latin typeface="Catamaran"/>
                <a:ea typeface="Catamaran"/>
                <a:cs typeface="Catamaran"/>
                <a:sym typeface="Catamaran"/>
              </a:rPr>
              <a:t>The SOTA learns to correctly predict all the frames in the video with a very small error in the representation of the numbers.  </a:t>
            </a:r>
            <a:endParaRPr sz="1300">
              <a:latin typeface="Catamaran"/>
              <a:ea typeface="Catamaran"/>
              <a:cs typeface="Catamaran"/>
              <a:sym typeface="Catamaran"/>
            </a:endParaRPr>
          </a:p>
        </p:txBody>
      </p:sp>
      <p:grpSp>
        <p:nvGrpSpPr>
          <p:cNvPr id="234" name="Google Shape;234;g208e1b0e070_0_68"/>
          <p:cNvGrpSpPr/>
          <p:nvPr/>
        </p:nvGrpSpPr>
        <p:grpSpPr>
          <a:xfrm>
            <a:off x="160725" y="2084578"/>
            <a:ext cx="8485974" cy="2017339"/>
            <a:chOff x="160725" y="2084578"/>
            <a:chExt cx="8485974" cy="2017339"/>
          </a:xfrm>
        </p:grpSpPr>
        <p:pic>
          <p:nvPicPr>
            <p:cNvPr id="235" name="Google Shape;235;g208e1b0e070_0_68"/>
            <p:cNvPicPr preferRelativeResize="0"/>
            <p:nvPr/>
          </p:nvPicPr>
          <p:blipFill>
            <a:blip r:embed="rId3">
              <a:alphaModFix/>
            </a:blip>
            <a:stretch>
              <a:fillRect/>
            </a:stretch>
          </p:blipFill>
          <p:spPr>
            <a:xfrm>
              <a:off x="160725" y="2099492"/>
              <a:ext cx="1980825" cy="2002425"/>
            </a:xfrm>
            <a:prstGeom prst="rect">
              <a:avLst/>
            </a:prstGeom>
            <a:noFill/>
            <a:ln>
              <a:noFill/>
            </a:ln>
          </p:spPr>
        </p:pic>
        <p:pic>
          <p:nvPicPr>
            <p:cNvPr id="236" name="Google Shape;236;g208e1b0e070_0_68"/>
            <p:cNvPicPr preferRelativeResize="0"/>
            <p:nvPr/>
          </p:nvPicPr>
          <p:blipFill>
            <a:blip r:embed="rId4">
              <a:alphaModFix/>
            </a:blip>
            <a:stretch>
              <a:fillRect/>
            </a:stretch>
          </p:blipFill>
          <p:spPr>
            <a:xfrm>
              <a:off x="2315613" y="2099505"/>
              <a:ext cx="1980825" cy="2002410"/>
            </a:xfrm>
            <a:prstGeom prst="rect">
              <a:avLst/>
            </a:prstGeom>
            <a:noFill/>
            <a:ln>
              <a:noFill/>
            </a:ln>
          </p:spPr>
        </p:pic>
        <p:pic>
          <p:nvPicPr>
            <p:cNvPr id="237" name="Google Shape;237;g208e1b0e070_0_68"/>
            <p:cNvPicPr preferRelativeResize="0"/>
            <p:nvPr/>
          </p:nvPicPr>
          <p:blipFill>
            <a:blip r:embed="rId5">
              <a:alphaModFix/>
            </a:blip>
            <a:stretch>
              <a:fillRect/>
            </a:stretch>
          </p:blipFill>
          <p:spPr>
            <a:xfrm>
              <a:off x="6665900" y="2084578"/>
              <a:ext cx="1980800" cy="1970084"/>
            </a:xfrm>
            <a:prstGeom prst="rect">
              <a:avLst/>
            </a:prstGeom>
            <a:noFill/>
            <a:ln>
              <a:noFill/>
            </a:ln>
          </p:spPr>
        </p:pic>
        <p:pic>
          <p:nvPicPr>
            <p:cNvPr id="238" name="Google Shape;238;g208e1b0e070_0_68"/>
            <p:cNvPicPr preferRelativeResize="0"/>
            <p:nvPr/>
          </p:nvPicPr>
          <p:blipFill>
            <a:blip r:embed="rId6">
              <a:alphaModFix/>
            </a:blip>
            <a:stretch>
              <a:fillRect/>
            </a:stretch>
          </p:blipFill>
          <p:spPr>
            <a:xfrm>
              <a:off x="4448823" y="2102902"/>
              <a:ext cx="1996800" cy="1985998"/>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08e1b0e508_91_1"/>
          <p:cNvSpPr txBox="1"/>
          <p:nvPr>
            <p:ph type="title"/>
          </p:nvPr>
        </p:nvSpPr>
        <p:spPr>
          <a:xfrm>
            <a:off x="727650" y="854200"/>
            <a:ext cx="6148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Comparison of the different predictions</a:t>
            </a:r>
            <a:endParaRPr/>
          </a:p>
          <a:p>
            <a:pPr indent="0" lvl="0" marL="0" rtl="0" algn="l">
              <a:spcBef>
                <a:spcPts val="0"/>
              </a:spcBef>
              <a:spcAft>
                <a:spcPts val="0"/>
              </a:spcAft>
              <a:buNone/>
            </a:pPr>
            <a:r>
              <a:t/>
            </a:r>
            <a:endParaRPr/>
          </a:p>
        </p:txBody>
      </p:sp>
      <p:sp>
        <p:nvSpPr>
          <p:cNvPr id="244" name="Google Shape;244;g208e1b0e508_91_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45" name="Google Shape;245;g208e1b0e508_91_1"/>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6" name="Google Shape;246;g208e1b0e508_91_1"/>
          <p:cNvSpPr txBox="1"/>
          <p:nvPr/>
        </p:nvSpPr>
        <p:spPr>
          <a:xfrm>
            <a:off x="160725" y="1772100"/>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Groundtruth</a:t>
            </a:r>
            <a:endParaRPr>
              <a:latin typeface="Catamaran"/>
              <a:ea typeface="Catamaran"/>
              <a:cs typeface="Catamaran"/>
              <a:sym typeface="Catamaran"/>
            </a:endParaRPr>
          </a:p>
        </p:txBody>
      </p:sp>
      <p:sp>
        <p:nvSpPr>
          <p:cNvPr id="247" name="Google Shape;247;g208e1b0e508_91_1"/>
          <p:cNvSpPr txBox="1"/>
          <p:nvPr/>
        </p:nvSpPr>
        <p:spPr>
          <a:xfrm>
            <a:off x="229607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Vanille ED</a:t>
            </a:r>
            <a:endParaRPr>
              <a:latin typeface="Catamaran"/>
              <a:ea typeface="Catamaran"/>
              <a:cs typeface="Catamaran"/>
              <a:sym typeface="Catamaran"/>
            </a:endParaRPr>
          </a:p>
        </p:txBody>
      </p:sp>
      <p:sp>
        <p:nvSpPr>
          <p:cNvPr id="248" name="Google Shape;248;g208e1b0e508_91_1"/>
          <p:cNvSpPr txBox="1"/>
          <p:nvPr/>
        </p:nvSpPr>
        <p:spPr>
          <a:xfrm>
            <a:off x="4431425" y="1734575"/>
            <a:ext cx="1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SimVP</a:t>
            </a:r>
            <a:endParaRPr>
              <a:latin typeface="Catamaran"/>
              <a:ea typeface="Catamaran"/>
              <a:cs typeface="Catamaran"/>
              <a:sym typeface="Catamaran"/>
            </a:endParaRPr>
          </a:p>
        </p:txBody>
      </p:sp>
      <p:sp>
        <p:nvSpPr>
          <p:cNvPr id="249" name="Google Shape;249;g208e1b0e508_91_1"/>
          <p:cNvSpPr txBox="1"/>
          <p:nvPr/>
        </p:nvSpPr>
        <p:spPr>
          <a:xfrm>
            <a:off x="6703500" y="1734575"/>
            <a:ext cx="19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tamaran"/>
                <a:ea typeface="Catamaran"/>
                <a:cs typeface="Catamaran"/>
                <a:sym typeface="Catamaran"/>
              </a:rPr>
              <a:t>SimVP2</a:t>
            </a:r>
            <a:endParaRPr>
              <a:latin typeface="Catamaran"/>
              <a:ea typeface="Catamaran"/>
              <a:cs typeface="Catamaran"/>
              <a:sym typeface="Catamaran"/>
            </a:endParaRPr>
          </a:p>
        </p:txBody>
      </p:sp>
      <p:sp>
        <p:nvSpPr>
          <p:cNvPr id="250" name="Google Shape;250;g208e1b0e508_91_1"/>
          <p:cNvSpPr txBox="1"/>
          <p:nvPr/>
        </p:nvSpPr>
        <p:spPr>
          <a:xfrm>
            <a:off x="1170650" y="4241300"/>
            <a:ext cx="736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latin typeface="Catamaran"/>
                <a:ea typeface="Catamaran"/>
                <a:cs typeface="Catamaran"/>
                <a:sym typeface="Catamaran"/>
              </a:rPr>
              <a:t>Here we can observe the performance of the 3 presented models.</a:t>
            </a:r>
            <a:endParaRPr sz="1300">
              <a:latin typeface="Catamaran"/>
              <a:ea typeface="Catamaran"/>
              <a:cs typeface="Catamaran"/>
              <a:sym typeface="Catamaran"/>
            </a:endParaRPr>
          </a:p>
        </p:txBody>
      </p:sp>
      <p:pic>
        <p:nvPicPr>
          <p:cNvPr id="251" name="Google Shape;251;g208e1b0e508_91_1"/>
          <p:cNvPicPr preferRelativeResize="0"/>
          <p:nvPr/>
        </p:nvPicPr>
        <p:blipFill>
          <a:blip r:embed="rId3">
            <a:alphaModFix/>
          </a:blip>
          <a:stretch>
            <a:fillRect/>
          </a:stretch>
        </p:blipFill>
        <p:spPr>
          <a:xfrm>
            <a:off x="160713" y="2134780"/>
            <a:ext cx="1980825" cy="2002410"/>
          </a:xfrm>
          <a:prstGeom prst="rect">
            <a:avLst/>
          </a:prstGeom>
          <a:noFill/>
          <a:ln>
            <a:noFill/>
          </a:ln>
        </p:spPr>
      </p:pic>
      <p:pic>
        <p:nvPicPr>
          <p:cNvPr id="252" name="Google Shape;252;g208e1b0e508_91_1"/>
          <p:cNvPicPr preferRelativeResize="0"/>
          <p:nvPr/>
        </p:nvPicPr>
        <p:blipFill>
          <a:blip r:embed="rId4">
            <a:alphaModFix/>
          </a:blip>
          <a:stretch>
            <a:fillRect/>
          </a:stretch>
        </p:blipFill>
        <p:spPr>
          <a:xfrm>
            <a:off x="2330991" y="2126700"/>
            <a:ext cx="1996800" cy="2018574"/>
          </a:xfrm>
          <a:prstGeom prst="rect">
            <a:avLst/>
          </a:prstGeom>
          <a:noFill/>
          <a:ln>
            <a:noFill/>
          </a:ln>
        </p:spPr>
      </p:pic>
      <p:pic>
        <p:nvPicPr>
          <p:cNvPr id="253" name="Google Shape;253;g208e1b0e508_91_1"/>
          <p:cNvPicPr preferRelativeResize="0"/>
          <p:nvPr/>
        </p:nvPicPr>
        <p:blipFill>
          <a:blip r:embed="rId5">
            <a:alphaModFix/>
          </a:blip>
          <a:stretch>
            <a:fillRect/>
          </a:stretch>
        </p:blipFill>
        <p:spPr>
          <a:xfrm>
            <a:off x="4517246" y="2143000"/>
            <a:ext cx="1996800" cy="1986000"/>
          </a:xfrm>
          <a:prstGeom prst="rect">
            <a:avLst/>
          </a:prstGeom>
          <a:noFill/>
          <a:ln>
            <a:noFill/>
          </a:ln>
        </p:spPr>
      </p:pic>
      <p:pic>
        <p:nvPicPr>
          <p:cNvPr id="254" name="Google Shape;254;g208e1b0e508_91_1"/>
          <p:cNvPicPr preferRelativeResize="0"/>
          <p:nvPr/>
        </p:nvPicPr>
        <p:blipFill>
          <a:blip r:embed="rId6">
            <a:alphaModFix/>
          </a:blip>
          <a:stretch>
            <a:fillRect/>
          </a:stretch>
        </p:blipFill>
        <p:spPr>
          <a:xfrm>
            <a:off x="6703500" y="2098650"/>
            <a:ext cx="2029520" cy="201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0f22262f51_0_10"/>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Conclusions</a:t>
            </a:r>
            <a:endParaRPr/>
          </a:p>
        </p:txBody>
      </p:sp>
      <p:sp>
        <p:nvSpPr>
          <p:cNvPr id="260" name="Google Shape;260;g20f22262f51_0_10"/>
          <p:cNvSpPr txBox="1"/>
          <p:nvPr>
            <p:ph idx="1" type="body"/>
          </p:nvPr>
        </p:nvSpPr>
        <p:spPr>
          <a:xfrm>
            <a:off x="727650" y="1622025"/>
            <a:ext cx="7688700" cy="263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it" sz="1400">
                <a:solidFill>
                  <a:schemeClr val="dk2"/>
                </a:solidFill>
              </a:rPr>
              <a:t>The obtained results are satisfactory despite the limited number of training steps in the whole set of experiments (100 compared to 1k~2k shown in the papers).</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Further improvements in the performances have shown to be possible also with a </a:t>
            </a:r>
            <a:r>
              <a:rPr b="1" lang="it" sz="1400">
                <a:solidFill>
                  <a:schemeClr val="dk2"/>
                </a:solidFill>
              </a:rPr>
              <a:t>reduction</a:t>
            </a:r>
            <a:r>
              <a:rPr lang="it" sz="1400">
                <a:solidFill>
                  <a:schemeClr val="dk2"/>
                </a:solidFill>
              </a:rPr>
              <a:t> in the number of </a:t>
            </a:r>
            <a:r>
              <a:rPr b="1" lang="it" sz="1400">
                <a:solidFill>
                  <a:schemeClr val="dk2"/>
                </a:solidFill>
              </a:rPr>
              <a:t>parameters </a:t>
            </a:r>
            <a:r>
              <a:rPr lang="it" sz="1400">
                <a:solidFill>
                  <a:schemeClr val="dk2"/>
                </a:solidFill>
              </a:rPr>
              <a:t>(23.4MLN for SimVP and 11.4 MLN for SimVP2).</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We evinced that the combination of specific convolutions (e.g. </a:t>
            </a:r>
            <a:r>
              <a:rPr b="1" lang="it" sz="1400">
                <a:solidFill>
                  <a:schemeClr val="dk2"/>
                </a:solidFill>
              </a:rPr>
              <a:t>depth wise</a:t>
            </a:r>
            <a:r>
              <a:rPr lang="it" sz="1400">
                <a:solidFill>
                  <a:schemeClr val="dk2"/>
                </a:solidFill>
              </a:rPr>
              <a:t>, </a:t>
            </a:r>
            <a:r>
              <a:rPr b="1" lang="it" sz="1400">
                <a:solidFill>
                  <a:schemeClr val="dk2"/>
                </a:solidFill>
              </a:rPr>
              <a:t>dilation</a:t>
            </a:r>
            <a:r>
              <a:rPr lang="it" sz="1400">
                <a:solidFill>
                  <a:schemeClr val="dk2"/>
                </a:solidFill>
              </a:rPr>
              <a:t> and </a:t>
            </a:r>
            <a:r>
              <a:rPr b="1" lang="it" sz="1400">
                <a:solidFill>
                  <a:schemeClr val="dk2"/>
                </a:solidFill>
              </a:rPr>
              <a:t>channel-wise</a:t>
            </a:r>
            <a:r>
              <a:rPr lang="it" sz="1400">
                <a:solidFill>
                  <a:schemeClr val="dk2"/>
                </a:solidFill>
              </a:rPr>
              <a:t>) was really effective in capturing temporal information. </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In</a:t>
            </a:r>
            <a:r>
              <a:rPr lang="it" sz="1400">
                <a:solidFill>
                  <a:schemeClr val="dk2"/>
                </a:solidFill>
              </a:rPr>
              <a:t> our opinio</a:t>
            </a:r>
            <a:r>
              <a:rPr lang="it" sz="1400">
                <a:solidFill>
                  <a:schemeClr val="dk2"/>
                </a:solidFill>
              </a:rPr>
              <a:t>n, future works should also consider the possibility of including more </a:t>
            </a:r>
            <a:r>
              <a:rPr b="1" lang="it" sz="1400">
                <a:solidFill>
                  <a:schemeClr val="dk2"/>
                </a:solidFill>
              </a:rPr>
              <a:t>complex</a:t>
            </a:r>
            <a:r>
              <a:rPr lang="it" sz="1400">
                <a:solidFill>
                  <a:schemeClr val="dk2"/>
                </a:solidFill>
              </a:rPr>
              <a:t> </a:t>
            </a:r>
            <a:r>
              <a:rPr b="1" lang="it" sz="1400">
                <a:solidFill>
                  <a:schemeClr val="dk2"/>
                </a:solidFill>
              </a:rPr>
              <a:t>modules</a:t>
            </a:r>
            <a:r>
              <a:rPr lang="it" sz="1400">
                <a:solidFill>
                  <a:schemeClr val="dk2"/>
                </a:solidFill>
              </a:rPr>
              <a:t> that would work with these convolutions.</a:t>
            </a:r>
            <a:endParaRPr sz="1400">
              <a:solidFill>
                <a:schemeClr val="dk2"/>
              </a:solidFill>
            </a:endParaRPr>
          </a:p>
          <a:p>
            <a:pPr indent="0" lvl="0" marL="0" rtl="0" algn="l">
              <a:spcBef>
                <a:spcPts val="0"/>
              </a:spcBef>
              <a:spcAft>
                <a:spcPts val="0"/>
              </a:spcAft>
              <a:buNone/>
            </a:pPr>
            <a:r>
              <a:t/>
            </a:r>
            <a:endParaRPr sz="1400">
              <a:solidFill>
                <a:schemeClr val="dk2"/>
              </a:solidFill>
            </a:endParaRPr>
          </a:p>
        </p:txBody>
      </p:sp>
      <p:sp>
        <p:nvSpPr>
          <p:cNvPr id="261" name="Google Shape;261;g20f22262f51_0_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62" name="Google Shape;262;g20f22262f51_0_1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7"/>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References</a:t>
            </a:r>
            <a:endParaRPr/>
          </a:p>
        </p:txBody>
      </p:sp>
      <p:sp>
        <p:nvSpPr>
          <p:cNvPr id="268" name="Google Shape;268;p7"/>
          <p:cNvSpPr txBox="1"/>
          <p:nvPr>
            <p:ph idx="1" type="body"/>
          </p:nvPr>
        </p:nvSpPr>
        <p:spPr>
          <a:xfrm>
            <a:off x="847600" y="1479600"/>
            <a:ext cx="7688700" cy="2184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A1A1A"/>
              </a:buClr>
              <a:buSzPts val="1200"/>
              <a:buChar char="-"/>
            </a:pPr>
            <a:r>
              <a:rPr b="1" lang="it" sz="1200">
                <a:solidFill>
                  <a:srgbClr val="1A1A1A"/>
                </a:solidFill>
              </a:rPr>
              <a:t>Papers:</a:t>
            </a:r>
            <a:endParaRPr b="1" sz="1200">
              <a:solidFill>
                <a:srgbClr val="1A1A1A"/>
              </a:solidFill>
            </a:endParaRPr>
          </a:p>
          <a:p>
            <a:pPr indent="0" lvl="0" marL="457200" rtl="0" algn="l">
              <a:lnSpc>
                <a:spcPct val="115000"/>
              </a:lnSpc>
              <a:spcBef>
                <a:spcPts val="0"/>
              </a:spcBef>
              <a:spcAft>
                <a:spcPts val="0"/>
              </a:spcAft>
              <a:buNone/>
            </a:pPr>
            <a:r>
              <a:rPr lang="it" sz="1200">
                <a:solidFill>
                  <a:srgbClr val="1A1A1A"/>
                </a:solidFill>
                <a:latin typeface="Catamaran Medium"/>
                <a:ea typeface="Catamaran Medium"/>
                <a:cs typeface="Catamaran Medium"/>
                <a:sym typeface="Catamaran Medium"/>
              </a:rPr>
              <a:t>[1] Z. Gao, C. Tan, L. Wu, and S. Z. Li, “Simvp: Simpler yet better video prediction,” 2022. [Online]. Available: https://arxiv.org/abs/2206.05099</a:t>
            </a:r>
            <a:endParaRPr sz="1200">
              <a:solidFill>
                <a:srgbClr val="1A1A1A"/>
              </a:solidFill>
              <a:latin typeface="Catamaran Medium"/>
              <a:ea typeface="Catamaran Medium"/>
              <a:cs typeface="Catamaran Medium"/>
              <a:sym typeface="Catamaran Medium"/>
            </a:endParaRPr>
          </a:p>
          <a:p>
            <a:pPr indent="0" lvl="0" marL="457200" rtl="0" algn="l">
              <a:lnSpc>
                <a:spcPct val="115000"/>
              </a:lnSpc>
              <a:spcBef>
                <a:spcPts val="0"/>
              </a:spcBef>
              <a:spcAft>
                <a:spcPts val="0"/>
              </a:spcAft>
              <a:buNone/>
            </a:pPr>
            <a:r>
              <a:rPr lang="it" sz="1200">
                <a:solidFill>
                  <a:srgbClr val="1A1A1A"/>
                </a:solidFill>
                <a:latin typeface="Catamaran Medium"/>
                <a:ea typeface="Catamaran Medium"/>
                <a:cs typeface="Catamaran Medium"/>
                <a:sym typeface="Catamaran Medium"/>
              </a:rPr>
              <a:t>[2] C. Tan, Z. Gao, and S. Z. Li, “Simvp: Towards simple yet powerful spatiotemporal predictive learning,” 2022. [Online]. Available: </a:t>
            </a:r>
            <a:r>
              <a:rPr lang="it" sz="1200" u="sng">
                <a:solidFill>
                  <a:schemeClr val="hlink"/>
                </a:solidFill>
                <a:latin typeface="Catamaran Medium"/>
                <a:ea typeface="Catamaran Medium"/>
                <a:cs typeface="Catamaran Medium"/>
                <a:sym typeface="Catamaran Medium"/>
                <a:hlinkClick r:id="rId3"/>
              </a:rPr>
              <a:t>https://arxiv.org/abs/2211.12509</a:t>
            </a:r>
            <a:endParaRPr sz="1200">
              <a:solidFill>
                <a:srgbClr val="1A1A1A"/>
              </a:solidFill>
              <a:latin typeface="Catamaran Medium"/>
              <a:ea typeface="Catamaran Medium"/>
              <a:cs typeface="Catamaran Medium"/>
              <a:sym typeface="Catamaran Medium"/>
            </a:endParaRPr>
          </a:p>
          <a:p>
            <a:pPr indent="0" lvl="0" marL="457200" rtl="0" algn="l">
              <a:lnSpc>
                <a:spcPct val="115000"/>
              </a:lnSpc>
              <a:spcBef>
                <a:spcPts val="0"/>
              </a:spcBef>
              <a:spcAft>
                <a:spcPts val="0"/>
              </a:spcAft>
              <a:buNone/>
            </a:pPr>
            <a:r>
              <a:rPr lang="it" sz="1200">
                <a:solidFill>
                  <a:srgbClr val="000000"/>
                </a:solidFill>
                <a:latin typeface="Catamaran Medium"/>
                <a:ea typeface="Catamaran Medium"/>
                <a:cs typeface="Catamaran Medium"/>
                <a:sym typeface="Catamaran Medium"/>
              </a:rPr>
              <a:t>[3] D. Pathak, P. Krahenbuhl, J. Donahue, T. Darrell, and A. A. Efros, “Context encoders: Feature learning by inpainting,” 2016. [Online]. Available: </a:t>
            </a:r>
            <a:r>
              <a:rPr lang="it" sz="1200" u="sng">
                <a:solidFill>
                  <a:schemeClr val="hlink"/>
                </a:solidFill>
                <a:latin typeface="Catamaran Medium"/>
                <a:ea typeface="Catamaran Medium"/>
                <a:cs typeface="Catamaran Medium"/>
                <a:sym typeface="Catamaran Medium"/>
                <a:hlinkClick r:id="rId4"/>
              </a:rPr>
              <a:t>https://arxiv.org/abs/1604.07379</a:t>
            </a:r>
            <a:endParaRPr sz="1200">
              <a:solidFill>
                <a:srgbClr val="000000"/>
              </a:solidFill>
              <a:latin typeface="Catamaran Medium"/>
              <a:ea typeface="Catamaran Medium"/>
              <a:cs typeface="Catamaran Medium"/>
              <a:sym typeface="Catamaran Medium"/>
            </a:endParaRPr>
          </a:p>
          <a:p>
            <a:pPr indent="0" lvl="0" marL="457200" rtl="0" algn="l">
              <a:lnSpc>
                <a:spcPct val="115000"/>
              </a:lnSpc>
              <a:spcBef>
                <a:spcPts val="0"/>
              </a:spcBef>
              <a:spcAft>
                <a:spcPts val="0"/>
              </a:spcAft>
              <a:buNone/>
            </a:pPr>
            <a:r>
              <a:rPr lang="it" sz="1200">
                <a:solidFill>
                  <a:srgbClr val="000000"/>
                </a:solidFill>
                <a:latin typeface="Catamaran Medium"/>
                <a:ea typeface="Catamaran Medium"/>
                <a:cs typeface="Catamaran Medium"/>
                <a:sym typeface="Catamaran Medium"/>
              </a:rPr>
              <a:t>[4] C. Tan, Z. Gao, S. Li, Y. Xu, and S. Z. Li, “Temporal attention unit: Towards efficient spatiotemporal predictive learning,” 2022. [Online]. Available: https://arxiv.org/abs/2206.12126</a:t>
            </a:r>
            <a:endParaRPr sz="1800">
              <a:solidFill>
                <a:srgbClr val="000000"/>
              </a:solidFill>
              <a:latin typeface="Catamaran Medium"/>
              <a:ea typeface="Catamaran Medium"/>
              <a:cs typeface="Catamaran Medium"/>
              <a:sym typeface="Catamaran Medium"/>
            </a:endParaRPr>
          </a:p>
          <a:p>
            <a:pPr indent="0" lvl="0" marL="457200" rtl="0" algn="l">
              <a:lnSpc>
                <a:spcPct val="115000"/>
              </a:lnSpc>
              <a:spcBef>
                <a:spcPts val="0"/>
              </a:spcBef>
              <a:spcAft>
                <a:spcPts val="0"/>
              </a:spcAft>
              <a:buNone/>
            </a:pPr>
            <a:r>
              <a:t/>
            </a:r>
            <a:endParaRPr sz="1200">
              <a:solidFill>
                <a:srgbClr val="1A1A1A"/>
              </a:solidFill>
              <a:latin typeface="Catamaran Medium"/>
              <a:ea typeface="Catamaran Medium"/>
              <a:cs typeface="Catamaran Medium"/>
              <a:sym typeface="Catamaran Medium"/>
            </a:endParaRPr>
          </a:p>
          <a:p>
            <a:pPr indent="0" lvl="0" marL="457200" rtl="0" algn="l">
              <a:lnSpc>
                <a:spcPct val="115000"/>
              </a:lnSpc>
              <a:spcBef>
                <a:spcPts val="0"/>
              </a:spcBef>
              <a:spcAft>
                <a:spcPts val="0"/>
              </a:spcAft>
              <a:buNone/>
            </a:pPr>
            <a:r>
              <a:t/>
            </a:r>
            <a:endParaRPr sz="1200">
              <a:solidFill>
                <a:srgbClr val="1A1A1A"/>
              </a:solidFill>
              <a:latin typeface="Arial"/>
              <a:ea typeface="Arial"/>
              <a:cs typeface="Arial"/>
              <a:sym typeface="Arial"/>
            </a:endParaRPr>
          </a:p>
          <a:p>
            <a:pPr indent="-304800" lvl="0" marL="457200" rtl="0" algn="l">
              <a:lnSpc>
                <a:spcPct val="115000"/>
              </a:lnSpc>
              <a:spcBef>
                <a:spcPts val="0"/>
              </a:spcBef>
              <a:spcAft>
                <a:spcPts val="0"/>
              </a:spcAft>
              <a:buClr>
                <a:srgbClr val="1A1A1A"/>
              </a:buClr>
              <a:buSzPts val="1200"/>
              <a:buChar char="-"/>
            </a:pPr>
            <a:r>
              <a:rPr b="1" lang="it" sz="1200">
                <a:solidFill>
                  <a:srgbClr val="1A1A1A"/>
                </a:solidFill>
              </a:rPr>
              <a:t>Images</a:t>
            </a:r>
            <a:r>
              <a:rPr b="1" lang="it" sz="1200">
                <a:solidFill>
                  <a:srgbClr val="1A1A1A"/>
                </a:solidFill>
              </a:rPr>
              <a:t>:</a:t>
            </a:r>
            <a:endParaRPr b="1" sz="1200">
              <a:solidFill>
                <a:srgbClr val="1A1A1A"/>
              </a:solidFill>
            </a:endParaRPr>
          </a:p>
          <a:p>
            <a:pPr indent="-304800" lvl="1" marL="914400" rtl="0" algn="l">
              <a:lnSpc>
                <a:spcPct val="115000"/>
              </a:lnSpc>
              <a:spcBef>
                <a:spcPts val="0"/>
              </a:spcBef>
              <a:spcAft>
                <a:spcPts val="0"/>
              </a:spcAft>
              <a:buClr>
                <a:srgbClr val="1A1A1A"/>
              </a:buClr>
              <a:buSzPts val="1200"/>
              <a:buChar char="-"/>
            </a:pPr>
            <a:r>
              <a:rPr lang="it" sz="1200">
                <a:solidFill>
                  <a:srgbClr val="1A1A1A"/>
                </a:solidFill>
              </a:rPr>
              <a:t>Source images at [1], [2].</a:t>
            </a:r>
            <a:endParaRPr i="1" sz="1200">
              <a:solidFill>
                <a:srgbClr val="1A1A1A"/>
              </a:solidFill>
            </a:endParaRPr>
          </a:p>
        </p:txBody>
      </p:sp>
      <p:sp>
        <p:nvSpPr>
          <p:cNvPr id="269" name="Google Shape;269;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270" name="Google Shape;270;p7"/>
          <p:cNvSpPr txBox="1"/>
          <p:nvPr>
            <p:ph idx="2" type="subTitle"/>
          </p:nvPr>
        </p:nvSpPr>
        <p:spPr>
          <a:xfrm>
            <a:off x="1414800" y="4779100"/>
            <a:ext cx="7072200" cy="3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00"/>
              <a:buNone/>
            </a:pPr>
            <a:r>
              <a:rPr lang="it"/>
              <a:t>C</a:t>
            </a:r>
            <a:r>
              <a:rPr lang="it"/>
              <a:t>astelmare - Di Francesco - Fazzi video prediction using gated spatio - temporal attention (gSTA) modules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70" name="Google Shape;70;p2"/>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Table of contents</a:t>
            </a:r>
            <a:endParaRPr/>
          </a:p>
        </p:txBody>
      </p:sp>
      <p:sp>
        <p:nvSpPr>
          <p:cNvPr id="71" name="Google Shape;71;p2"/>
          <p:cNvSpPr txBox="1"/>
          <p:nvPr/>
        </p:nvSpPr>
        <p:spPr>
          <a:xfrm>
            <a:off x="1583700" y="19833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1" lang="it" sz="1800">
                <a:latin typeface="Raleway"/>
                <a:ea typeface="Raleway"/>
                <a:cs typeface="Raleway"/>
                <a:sym typeface="Raleway"/>
              </a:rPr>
              <a:t>Introduction</a:t>
            </a:r>
            <a:endParaRPr b="1" i="0" sz="1800" u="none" cap="none" strike="noStrike">
              <a:solidFill>
                <a:srgbClr val="000000"/>
              </a:solidFill>
              <a:latin typeface="Raleway"/>
              <a:ea typeface="Raleway"/>
              <a:cs typeface="Raleway"/>
              <a:sym typeface="Raleway"/>
            </a:endParaRPr>
          </a:p>
        </p:txBody>
      </p:sp>
      <p:sp>
        <p:nvSpPr>
          <p:cNvPr id="72" name="Google Shape;72;p2"/>
          <p:cNvSpPr txBox="1"/>
          <p:nvPr/>
        </p:nvSpPr>
        <p:spPr>
          <a:xfrm>
            <a:off x="5403000" y="1983300"/>
            <a:ext cx="31911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1" lang="it" sz="1800">
                <a:latin typeface="Raleway"/>
                <a:ea typeface="Raleway"/>
                <a:cs typeface="Raleway"/>
                <a:sym typeface="Raleway"/>
              </a:rPr>
              <a:t>Vanilla Encoder Decoder (</a:t>
            </a:r>
            <a:r>
              <a:rPr b="1" lang="it" sz="1800">
                <a:latin typeface="Raleway"/>
                <a:ea typeface="Raleway"/>
                <a:cs typeface="Raleway"/>
                <a:sym typeface="Raleway"/>
              </a:rPr>
              <a:t>First baseline)</a:t>
            </a:r>
            <a:endParaRPr b="1" i="0" sz="1800" u="none" cap="none" strike="noStrike">
              <a:solidFill>
                <a:srgbClr val="000000"/>
              </a:solidFill>
              <a:latin typeface="Raleway"/>
              <a:ea typeface="Raleway"/>
              <a:cs typeface="Raleway"/>
              <a:sym typeface="Raleway"/>
            </a:endParaRPr>
          </a:p>
        </p:txBody>
      </p:sp>
      <p:sp>
        <p:nvSpPr>
          <p:cNvPr id="73" name="Google Shape;73;p2"/>
          <p:cNvSpPr txBox="1"/>
          <p:nvPr/>
        </p:nvSpPr>
        <p:spPr>
          <a:xfrm>
            <a:off x="1583700" y="2937800"/>
            <a:ext cx="24513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1" lang="it" sz="1800">
                <a:latin typeface="Raleway"/>
                <a:ea typeface="Raleway"/>
                <a:cs typeface="Raleway"/>
                <a:sym typeface="Raleway"/>
              </a:rPr>
              <a:t>SimVP (</a:t>
            </a:r>
            <a:r>
              <a:rPr b="1" lang="it" sz="1800">
                <a:latin typeface="Raleway"/>
                <a:ea typeface="Raleway"/>
                <a:cs typeface="Raleway"/>
                <a:sym typeface="Raleway"/>
              </a:rPr>
              <a:t>Second baseline) </a:t>
            </a:r>
            <a:endParaRPr b="1" i="0" sz="1800" u="none" cap="none" strike="noStrike">
              <a:solidFill>
                <a:srgbClr val="000000"/>
              </a:solidFill>
              <a:latin typeface="Raleway"/>
              <a:ea typeface="Raleway"/>
              <a:cs typeface="Raleway"/>
              <a:sym typeface="Raleway"/>
            </a:endParaRPr>
          </a:p>
        </p:txBody>
      </p:sp>
      <p:sp>
        <p:nvSpPr>
          <p:cNvPr id="74" name="Google Shape;74;p2"/>
          <p:cNvSpPr txBox="1"/>
          <p:nvPr/>
        </p:nvSpPr>
        <p:spPr>
          <a:xfrm>
            <a:off x="5403000" y="2937800"/>
            <a:ext cx="26358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1" lang="it" sz="1800">
                <a:latin typeface="Raleway"/>
                <a:ea typeface="Raleway"/>
                <a:cs typeface="Raleway"/>
                <a:sym typeface="Raleway"/>
              </a:rPr>
              <a:t>SimVP2 (SOTA)</a:t>
            </a:r>
            <a:endParaRPr b="1" i="0" sz="1800" u="none" cap="none" strike="noStrike">
              <a:solidFill>
                <a:srgbClr val="000000"/>
              </a:solidFill>
              <a:latin typeface="Raleway"/>
              <a:ea typeface="Raleway"/>
              <a:cs typeface="Raleway"/>
              <a:sym typeface="Raleway"/>
            </a:endParaRPr>
          </a:p>
        </p:txBody>
      </p:sp>
      <p:sp>
        <p:nvSpPr>
          <p:cNvPr id="75" name="Google Shape;75;p2"/>
          <p:cNvSpPr txBox="1"/>
          <p:nvPr/>
        </p:nvSpPr>
        <p:spPr>
          <a:xfrm>
            <a:off x="1583700" y="387525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1" lang="it" sz="1800">
                <a:latin typeface="Raleway"/>
                <a:ea typeface="Raleway"/>
                <a:cs typeface="Raleway"/>
                <a:sym typeface="Raleway"/>
              </a:rPr>
              <a:t>Final results</a:t>
            </a:r>
            <a:endParaRPr b="1" i="0" sz="1800" u="none" cap="none" strike="noStrike">
              <a:solidFill>
                <a:srgbClr val="000000"/>
              </a:solidFill>
              <a:latin typeface="Raleway"/>
              <a:ea typeface="Raleway"/>
              <a:cs typeface="Raleway"/>
              <a:sym typeface="Raleway"/>
            </a:endParaRPr>
          </a:p>
        </p:txBody>
      </p:sp>
      <p:sp>
        <p:nvSpPr>
          <p:cNvPr id="76" name="Google Shape;76;p2"/>
          <p:cNvSpPr txBox="1"/>
          <p:nvPr/>
        </p:nvSpPr>
        <p:spPr>
          <a:xfrm>
            <a:off x="5403000" y="387525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1" lang="it" sz="1800">
                <a:latin typeface="Raleway"/>
                <a:ea typeface="Raleway"/>
                <a:cs typeface="Raleway"/>
                <a:sym typeface="Raleway"/>
              </a:rPr>
              <a:t>Conclusions</a:t>
            </a:r>
            <a:endParaRPr b="1" i="0" sz="1800" u="none" cap="none" strike="noStrike">
              <a:solidFill>
                <a:srgbClr val="000000"/>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
          <p:cNvSpPr txBox="1"/>
          <p:nvPr>
            <p:ph type="ctrTitle"/>
          </p:nvPr>
        </p:nvSpPr>
        <p:spPr>
          <a:xfrm>
            <a:off x="729450" y="1322450"/>
            <a:ext cx="7688100" cy="76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
              <a:t>Thank you for the attention!</a:t>
            </a:r>
            <a:endParaRPr/>
          </a:p>
        </p:txBody>
      </p:sp>
      <p:sp>
        <p:nvSpPr>
          <p:cNvPr id="276" name="Google Shape;276;p8"/>
          <p:cNvSpPr txBox="1"/>
          <p:nvPr/>
        </p:nvSpPr>
        <p:spPr>
          <a:xfrm>
            <a:off x="729450" y="4360650"/>
            <a:ext cx="3024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Catamaran"/>
                <a:ea typeface="Catamaran"/>
                <a:cs typeface="Catamaran"/>
                <a:sym typeface="Catamaran"/>
              </a:rPr>
              <a:t>Mattia Castelmare 1815675</a:t>
            </a:r>
            <a:endParaRPr sz="1000">
              <a:latin typeface="Catamaran"/>
              <a:ea typeface="Catamaran"/>
              <a:cs typeface="Catamaran"/>
              <a:sym typeface="Catamaran"/>
            </a:endParaRPr>
          </a:p>
          <a:p>
            <a:pPr indent="0" lvl="0" marL="0" rtl="0" algn="l">
              <a:spcBef>
                <a:spcPts val="0"/>
              </a:spcBef>
              <a:spcAft>
                <a:spcPts val="0"/>
              </a:spcAft>
              <a:buNone/>
            </a:pPr>
            <a:r>
              <a:rPr lang="it" sz="1000">
                <a:latin typeface="Catamaran"/>
                <a:ea typeface="Catamaran"/>
                <a:cs typeface="Catamaran"/>
                <a:sym typeface="Catamaran"/>
              </a:rPr>
              <a:t>Andrea Giuseppe Di Francesco 1836928</a:t>
            </a:r>
            <a:endParaRPr sz="1000">
              <a:latin typeface="Catamaran"/>
              <a:ea typeface="Catamaran"/>
              <a:cs typeface="Catamaran"/>
              <a:sym typeface="Catamaran"/>
            </a:endParaRPr>
          </a:p>
          <a:p>
            <a:pPr indent="0" lvl="0" marL="0" rtl="0" algn="l">
              <a:spcBef>
                <a:spcPts val="0"/>
              </a:spcBef>
              <a:spcAft>
                <a:spcPts val="0"/>
              </a:spcAft>
              <a:buNone/>
            </a:pPr>
            <a:r>
              <a:rPr lang="it" sz="1000">
                <a:latin typeface="Catamaran"/>
                <a:ea typeface="Catamaran"/>
                <a:cs typeface="Catamaran"/>
                <a:sym typeface="Catamaran"/>
              </a:rPr>
              <a:t>Enrico Fazzi 2003876</a:t>
            </a:r>
            <a:endParaRPr sz="1000">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Task introduction</a:t>
            </a:r>
            <a:endParaRPr/>
          </a:p>
        </p:txBody>
      </p:sp>
      <p:sp>
        <p:nvSpPr>
          <p:cNvPr id="82" name="Google Shape;82;p3"/>
          <p:cNvSpPr txBox="1"/>
          <p:nvPr>
            <p:ph idx="1" type="body"/>
          </p:nvPr>
        </p:nvSpPr>
        <p:spPr>
          <a:xfrm>
            <a:off x="258425" y="1462375"/>
            <a:ext cx="5742300" cy="3287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rial"/>
              <a:buChar char="●"/>
            </a:pPr>
            <a:r>
              <a:rPr b="1" lang="it">
                <a:solidFill>
                  <a:srgbClr val="000000"/>
                </a:solidFill>
                <a:latin typeface="Arial"/>
                <a:ea typeface="Arial"/>
                <a:cs typeface="Arial"/>
                <a:sym typeface="Arial"/>
              </a:rPr>
              <a:t>Video Prediction</a:t>
            </a:r>
            <a:r>
              <a:rPr lang="it">
                <a:solidFill>
                  <a:srgbClr val="000000"/>
                </a:solidFill>
                <a:latin typeface="Arial"/>
                <a:ea typeface="Arial"/>
                <a:cs typeface="Arial"/>
                <a:sym typeface="Arial"/>
              </a:rPr>
              <a:t> is the task of predicting future frames given past video frames (spatio-temporal predictive learning).</a:t>
            </a:r>
            <a:endParaRPr>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Char char="●"/>
            </a:pPr>
            <a:r>
              <a:rPr lang="it">
                <a:solidFill>
                  <a:srgbClr val="000000"/>
                </a:solidFill>
                <a:latin typeface="Arial"/>
                <a:ea typeface="Arial"/>
                <a:cs typeface="Arial"/>
                <a:sym typeface="Arial"/>
              </a:rPr>
              <a:t>The predicted frames are produced by </a:t>
            </a:r>
            <a:r>
              <a:rPr b="1" lang="it">
                <a:solidFill>
                  <a:srgbClr val="000000"/>
                </a:solidFill>
                <a:latin typeface="Arial"/>
                <a:ea typeface="Arial"/>
                <a:cs typeface="Arial"/>
                <a:sym typeface="Arial"/>
              </a:rPr>
              <a:t>Deep</a:t>
            </a:r>
            <a:r>
              <a:rPr lang="it">
                <a:solidFill>
                  <a:srgbClr val="000000"/>
                </a:solidFill>
                <a:latin typeface="Arial"/>
                <a:ea typeface="Arial"/>
                <a:cs typeface="Arial"/>
                <a:sym typeface="Arial"/>
              </a:rPr>
              <a:t> </a:t>
            </a:r>
            <a:r>
              <a:rPr b="1" lang="it">
                <a:solidFill>
                  <a:srgbClr val="000000"/>
                </a:solidFill>
                <a:latin typeface="Arial"/>
                <a:ea typeface="Arial"/>
                <a:cs typeface="Arial"/>
                <a:sym typeface="Arial"/>
              </a:rPr>
              <a:t>Neural</a:t>
            </a:r>
            <a:r>
              <a:rPr lang="it">
                <a:solidFill>
                  <a:srgbClr val="000000"/>
                </a:solidFill>
                <a:latin typeface="Arial"/>
                <a:ea typeface="Arial"/>
                <a:cs typeface="Arial"/>
                <a:sym typeface="Arial"/>
              </a:rPr>
              <a:t> </a:t>
            </a:r>
            <a:r>
              <a:rPr b="1" lang="it">
                <a:solidFill>
                  <a:srgbClr val="000000"/>
                </a:solidFill>
                <a:latin typeface="Arial"/>
                <a:ea typeface="Arial"/>
                <a:cs typeface="Arial"/>
                <a:sym typeface="Arial"/>
              </a:rPr>
              <a:t>Network</a:t>
            </a:r>
            <a:r>
              <a:rPr lang="it">
                <a:solidFill>
                  <a:srgbClr val="000000"/>
                </a:solidFill>
                <a:latin typeface="Arial"/>
                <a:ea typeface="Arial"/>
                <a:cs typeface="Arial"/>
                <a:sym typeface="Arial"/>
              </a:rPr>
              <a:t> models. </a:t>
            </a:r>
            <a:endParaRPr>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Char char="●"/>
            </a:pPr>
            <a:r>
              <a:rPr lang="it">
                <a:solidFill>
                  <a:srgbClr val="000000"/>
                </a:solidFill>
                <a:latin typeface="Arial"/>
                <a:ea typeface="Arial"/>
                <a:cs typeface="Arial"/>
                <a:sym typeface="Arial"/>
              </a:rPr>
              <a:t>In recent years several methods have been developed, these employed the use of famous architectures such as </a:t>
            </a:r>
            <a:r>
              <a:rPr b="1" lang="it">
                <a:solidFill>
                  <a:srgbClr val="000000"/>
                </a:solidFill>
                <a:latin typeface="Arial"/>
                <a:ea typeface="Arial"/>
                <a:cs typeface="Arial"/>
                <a:sym typeface="Arial"/>
              </a:rPr>
              <a:t>CNNs</a:t>
            </a:r>
            <a:r>
              <a:rPr lang="it">
                <a:solidFill>
                  <a:srgbClr val="000000"/>
                </a:solidFill>
                <a:latin typeface="Arial"/>
                <a:ea typeface="Arial"/>
                <a:cs typeface="Arial"/>
                <a:sym typeface="Arial"/>
              </a:rPr>
              <a:t>, </a:t>
            </a:r>
            <a:r>
              <a:rPr b="1" lang="it">
                <a:solidFill>
                  <a:srgbClr val="000000"/>
                </a:solidFill>
                <a:latin typeface="Arial"/>
                <a:ea typeface="Arial"/>
                <a:cs typeface="Arial"/>
                <a:sym typeface="Arial"/>
              </a:rPr>
              <a:t>RNNs</a:t>
            </a:r>
            <a:r>
              <a:rPr lang="it">
                <a:solidFill>
                  <a:srgbClr val="000000"/>
                </a:solidFill>
                <a:latin typeface="Arial"/>
                <a:ea typeface="Arial"/>
                <a:cs typeface="Arial"/>
                <a:sym typeface="Arial"/>
              </a:rPr>
              <a:t> and also </a:t>
            </a:r>
            <a:r>
              <a:rPr b="1" lang="it">
                <a:solidFill>
                  <a:srgbClr val="000000"/>
                </a:solidFill>
                <a:latin typeface="Arial"/>
                <a:ea typeface="Arial"/>
                <a:cs typeface="Arial"/>
                <a:sym typeface="Arial"/>
              </a:rPr>
              <a:t>ViT</a:t>
            </a:r>
            <a:r>
              <a:rPr lang="it">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Char char="●"/>
            </a:pPr>
            <a:r>
              <a:rPr lang="it">
                <a:solidFill>
                  <a:srgbClr val="000000"/>
                </a:solidFill>
                <a:latin typeface="Arial"/>
                <a:ea typeface="Arial"/>
                <a:cs typeface="Arial"/>
                <a:sym typeface="Arial"/>
              </a:rPr>
              <a:t>In this project, we explore some of the most recent methodologies, we compared 2 baseline models of increasing complexity with the current </a:t>
            </a:r>
            <a:r>
              <a:rPr b="1" lang="it">
                <a:solidFill>
                  <a:srgbClr val="000000"/>
                </a:solidFill>
                <a:latin typeface="Arial"/>
                <a:ea typeface="Arial"/>
                <a:cs typeface="Arial"/>
                <a:sym typeface="Arial"/>
              </a:rPr>
              <a:t>SOTA</a:t>
            </a:r>
            <a:r>
              <a:rPr lang="it">
                <a:solidFill>
                  <a:srgbClr val="000000"/>
                </a:solidFill>
                <a:latin typeface="Arial"/>
                <a:ea typeface="Arial"/>
                <a:cs typeface="Arial"/>
                <a:sym typeface="Arial"/>
              </a:rPr>
              <a:t> of the </a:t>
            </a:r>
            <a:r>
              <a:rPr b="1" lang="it">
                <a:solidFill>
                  <a:srgbClr val="000000"/>
                </a:solidFill>
                <a:latin typeface="Arial"/>
                <a:ea typeface="Arial"/>
                <a:cs typeface="Arial"/>
                <a:sym typeface="Arial"/>
              </a:rPr>
              <a:t>Moving</a:t>
            </a:r>
            <a:r>
              <a:rPr lang="it">
                <a:solidFill>
                  <a:srgbClr val="000000"/>
                </a:solidFill>
                <a:latin typeface="Arial"/>
                <a:ea typeface="Arial"/>
                <a:cs typeface="Arial"/>
                <a:sym typeface="Arial"/>
              </a:rPr>
              <a:t> </a:t>
            </a:r>
            <a:r>
              <a:rPr b="1" lang="it">
                <a:solidFill>
                  <a:srgbClr val="000000"/>
                </a:solidFill>
                <a:latin typeface="Arial"/>
                <a:ea typeface="Arial"/>
                <a:cs typeface="Arial"/>
                <a:sym typeface="Arial"/>
              </a:rPr>
              <a:t>MNIST (MMNIST)</a:t>
            </a:r>
            <a:r>
              <a:rPr lang="it">
                <a:solidFill>
                  <a:srgbClr val="000000"/>
                </a:solidFill>
                <a:latin typeface="Arial"/>
                <a:ea typeface="Arial"/>
                <a:cs typeface="Arial"/>
                <a:sym typeface="Arial"/>
              </a:rPr>
              <a:t> dataset.</a:t>
            </a:r>
            <a:endParaRPr>
              <a:solidFill>
                <a:srgbClr val="000000"/>
              </a:solidFill>
              <a:latin typeface="Arial"/>
              <a:ea typeface="Arial"/>
              <a:cs typeface="Arial"/>
              <a:sym typeface="Arial"/>
            </a:endParaRPr>
          </a:p>
          <a:p>
            <a:pPr indent="-311150" lvl="0" marL="457200" rtl="0" algn="l">
              <a:lnSpc>
                <a:spcPct val="115000"/>
              </a:lnSpc>
              <a:spcBef>
                <a:spcPts val="0"/>
              </a:spcBef>
              <a:spcAft>
                <a:spcPts val="0"/>
              </a:spcAft>
              <a:buClr>
                <a:srgbClr val="000000"/>
              </a:buClr>
              <a:buSzPts val="1300"/>
              <a:buFont typeface="Arial"/>
              <a:buChar char="●"/>
            </a:pPr>
            <a:r>
              <a:rPr lang="it">
                <a:solidFill>
                  <a:srgbClr val="000000"/>
                </a:solidFill>
                <a:latin typeface="Arial"/>
                <a:ea typeface="Arial"/>
                <a:cs typeface="Arial"/>
                <a:sym typeface="Arial"/>
              </a:rPr>
              <a:t>The approaches presented here distinguish themselves for their simplicity, as they use only </a:t>
            </a:r>
            <a:r>
              <a:rPr b="1" lang="it">
                <a:solidFill>
                  <a:srgbClr val="000000"/>
                </a:solidFill>
                <a:latin typeface="Arial"/>
                <a:ea typeface="Arial"/>
                <a:cs typeface="Arial"/>
                <a:sym typeface="Arial"/>
              </a:rPr>
              <a:t>convolutional</a:t>
            </a:r>
            <a:r>
              <a:rPr lang="it">
                <a:solidFill>
                  <a:srgbClr val="000000"/>
                </a:solidFill>
                <a:latin typeface="Arial"/>
                <a:ea typeface="Arial"/>
                <a:cs typeface="Arial"/>
                <a:sym typeface="Arial"/>
              </a:rPr>
              <a:t> </a:t>
            </a:r>
            <a:r>
              <a:rPr b="1" lang="it">
                <a:solidFill>
                  <a:srgbClr val="000000"/>
                </a:solidFill>
                <a:latin typeface="Arial"/>
                <a:ea typeface="Arial"/>
                <a:cs typeface="Arial"/>
                <a:sym typeface="Arial"/>
              </a:rPr>
              <a:t>layers.</a:t>
            </a:r>
            <a:endParaRPr b="1">
              <a:solidFill>
                <a:srgbClr val="000000"/>
              </a:solidFill>
              <a:latin typeface="Arial"/>
              <a:ea typeface="Arial"/>
              <a:cs typeface="Arial"/>
              <a:sym typeface="Arial"/>
            </a:endParaRPr>
          </a:p>
          <a:p>
            <a:pPr indent="0" lvl="0" marL="914400" rtl="0" algn="l">
              <a:lnSpc>
                <a:spcPct val="115000"/>
              </a:lnSpc>
              <a:spcBef>
                <a:spcPts val="1600"/>
              </a:spcBef>
              <a:spcAft>
                <a:spcPts val="0"/>
              </a:spcAft>
              <a:buNone/>
            </a:pPr>
            <a:r>
              <a:t/>
            </a:r>
            <a:endParaRPr>
              <a:solidFill>
                <a:srgbClr val="000000"/>
              </a:solidFill>
              <a:latin typeface="Arial"/>
              <a:ea typeface="Arial"/>
              <a:cs typeface="Arial"/>
              <a:sym typeface="Arial"/>
            </a:endParaRPr>
          </a:p>
          <a:p>
            <a:pPr indent="0" lvl="0" marL="457200" rtl="0" algn="l">
              <a:lnSpc>
                <a:spcPct val="115000"/>
              </a:lnSpc>
              <a:spcBef>
                <a:spcPts val="1600"/>
              </a:spcBef>
              <a:spcAft>
                <a:spcPts val="1600"/>
              </a:spcAft>
              <a:buNone/>
            </a:pPr>
            <a:r>
              <a:t/>
            </a:r>
            <a:endParaRPr sz="1100">
              <a:solidFill>
                <a:srgbClr val="000000"/>
              </a:solidFill>
              <a:latin typeface="Arial"/>
              <a:ea typeface="Arial"/>
              <a:cs typeface="Arial"/>
              <a:sym typeface="Arial"/>
            </a:endParaRPr>
          </a:p>
        </p:txBody>
      </p:sp>
      <p:sp>
        <p:nvSpPr>
          <p:cNvPr id="83" name="Google Shape;83;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84" name="Google Shape;84;p3"/>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lnSpc>
                <a:spcPct val="115000"/>
              </a:lnSpc>
              <a:spcBef>
                <a:spcPts val="0"/>
              </a:spcBef>
              <a:spcAft>
                <a:spcPts val="1600"/>
              </a:spcAft>
              <a:buSzPts val="900"/>
              <a:buNone/>
            </a:pPr>
            <a:r>
              <a:t/>
            </a:r>
            <a:endParaRPr/>
          </a:p>
        </p:txBody>
      </p:sp>
      <p:pic>
        <p:nvPicPr>
          <p:cNvPr id="85" name="Google Shape;85;p3"/>
          <p:cNvPicPr preferRelativeResize="0"/>
          <p:nvPr/>
        </p:nvPicPr>
        <p:blipFill>
          <a:blip r:embed="rId3">
            <a:alphaModFix/>
          </a:blip>
          <a:stretch>
            <a:fillRect/>
          </a:stretch>
        </p:blipFill>
        <p:spPr>
          <a:xfrm>
            <a:off x="5941925" y="1781750"/>
            <a:ext cx="3096374" cy="134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06ace98884_0_0"/>
          <p:cNvSpPr txBox="1"/>
          <p:nvPr>
            <p:ph type="title"/>
          </p:nvPr>
        </p:nvSpPr>
        <p:spPr>
          <a:xfrm>
            <a:off x="803850" y="861800"/>
            <a:ext cx="5483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Dataset - MMNIST (Moving MNIST) </a:t>
            </a:r>
            <a:endParaRPr/>
          </a:p>
        </p:txBody>
      </p:sp>
      <p:sp>
        <p:nvSpPr>
          <p:cNvPr id="91" name="Google Shape;91;g206ace98884_0_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92" name="Google Shape;92;g206ace98884_0_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p:txBody>
      </p:sp>
      <p:sp>
        <p:nvSpPr>
          <p:cNvPr id="93" name="Google Shape;93;g206ace98884_0_0"/>
          <p:cNvSpPr txBox="1"/>
          <p:nvPr/>
        </p:nvSpPr>
        <p:spPr>
          <a:xfrm>
            <a:off x="404500" y="1510650"/>
            <a:ext cx="58065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tamaran"/>
              <a:buChar char="●"/>
            </a:pPr>
            <a:r>
              <a:rPr b="1" lang="it">
                <a:latin typeface="Catamaran"/>
                <a:ea typeface="Catamaran"/>
                <a:cs typeface="Catamaran"/>
                <a:sym typeface="Catamaran"/>
              </a:rPr>
              <a:t>Moving</a:t>
            </a:r>
            <a:r>
              <a:rPr lang="it">
                <a:latin typeface="Catamaran"/>
                <a:ea typeface="Catamaran"/>
                <a:cs typeface="Catamaran"/>
                <a:sym typeface="Catamaran"/>
              </a:rPr>
              <a:t> </a:t>
            </a:r>
            <a:r>
              <a:rPr b="1" lang="it">
                <a:latin typeface="Catamaran"/>
                <a:ea typeface="Catamaran"/>
                <a:cs typeface="Catamaran"/>
                <a:sym typeface="Catamaran"/>
              </a:rPr>
              <a:t>MNIST</a:t>
            </a:r>
            <a:r>
              <a:rPr lang="it">
                <a:latin typeface="Catamaran"/>
                <a:ea typeface="Catamaran"/>
                <a:cs typeface="Catamaran"/>
                <a:sym typeface="Catamaran"/>
              </a:rPr>
              <a:t> contains videos in which two digits move </a:t>
            </a:r>
            <a:r>
              <a:rPr lang="it">
                <a:latin typeface="Catamaran"/>
                <a:ea typeface="Catamaran"/>
                <a:cs typeface="Catamaran"/>
                <a:sym typeface="Catamaran"/>
              </a:rPr>
              <a:t>independently around the frame.</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it">
                <a:latin typeface="Catamaran"/>
                <a:ea typeface="Catamaran"/>
                <a:cs typeface="Catamaran"/>
                <a:sym typeface="Catamaran"/>
              </a:rPr>
              <a:t>Each sample is a </a:t>
            </a:r>
            <a:r>
              <a:rPr b="1" lang="it">
                <a:latin typeface="Catamaran"/>
                <a:ea typeface="Catamaran"/>
                <a:cs typeface="Catamaran"/>
                <a:sym typeface="Catamaran"/>
              </a:rPr>
              <a:t>20</a:t>
            </a:r>
            <a:r>
              <a:rPr lang="it">
                <a:latin typeface="Catamaran"/>
                <a:ea typeface="Catamaran"/>
                <a:cs typeface="Catamaran"/>
                <a:sym typeface="Catamaran"/>
              </a:rPr>
              <a:t> </a:t>
            </a:r>
            <a:r>
              <a:rPr b="1" lang="it">
                <a:latin typeface="Catamaran"/>
                <a:ea typeface="Catamaran"/>
                <a:cs typeface="Catamaran"/>
                <a:sym typeface="Catamaran"/>
              </a:rPr>
              <a:t>frames</a:t>
            </a:r>
            <a:r>
              <a:rPr lang="it">
                <a:latin typeface="Catamaran"/>
                <a:ea typeface="Catamaran"/>
                <a:cs typeface="Catamaran"/>
                <a:sym typeface="Catamaran"/>
              </a:rPr>
              <a:t> </a:t>
            </a:r>
            <a:r>
              <a:rPr b="1" lang="it">
                <a:latin typeface="Catamaran"/>
                <a:ea typeface="Catamaran"/>
                <a:cs typeface="Catamaran"/>
                <a:sym typeface="Catamaran"/>
              </a:rPr>
              <a:t>video</a:t>
            </a:r>
            <a:r>
              <a:rPr lang="it">
                <a:latin typeface="Catamaran"/>
                <a:ea typeface="Catamaran"/>
                <a:cs typeface="Catamaran"/>
                <a:sym typeface="Catamaran"/>
              </a:rPr>
              <a:t>: wherein the first 10 timesteps (</a:t>
            </a:r>
            <a:r>
              <a:rPr b="1" lang="it">
                <a:latin typeface="Catamaran"/>
                <a:ea typeface="Catamaran"/>
                <a:cs typeface="Catamaran"/>
                <a:sym typeface="Catamaran"/>
              </a:rPr>
              <a:t>input</a:t>
            </a:r>
            <a:r>
              <a:rPr lang="it">
                <a:latin typeface="Catamaran"/>
                <a:ea typeface="Catamaran"/>
                <a:cs typeface="Catamaran"/>
                <a:sym typeface="Catamaran"/>
              </a:rPr>
              <a:t>) are used to infer the subsequent 10 (</a:t>
            </a:r>
            <a:r>
              <a:rPr b="1" lang="it">
                <a:latin typeface="Catamaran"/>
                <a:ea typeface="Catamaran"/>
                <a:cs typeface="Catamaran"/>
                <a:sym typeface="Catamaran"/>
              </a:rPr>
              <a:t>groundtruth</a:t>
            </a:r>
            <a:r>
              <a:rPr lang="it">
                <a:latin typeface="Catamaran"/>
                <a:ea typeface="Catamaran"/>
                <a:cs typeface="Catamaran"/>
                <a:sym typeface="Catamaran"/>
              </a:rPr>
              <a:t>).</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it">
                <a:latin typeface="Catamaran"/>
                <a:ea typeface="Catamaran"/>
                <a:cs typeface="Catamaran"/>
                <a:sym typeface="Catamaran"/>
              </a:rPr>
              <a:t>Each frame is</a:t>
            </a:r>
            <a:r>
              <a:rPr lang="it">
                <a:latin typeface="Catamaran"/>
                <a:ea typeface="Catamaran"/>
                <a:cs typeface="Catamaran"/>
                <a:sym typeface="Catamaran"/>
              </a:rPr>
              <a:t> a 64 x 64 grid with only one channel (greyscale).</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it">
                <a:latin typeface="Catamaran"/>
                <a:ea typeface="Catamaran"/>
                <a:cs typeface="Catamaran"/>
                <a:sym typeface="Catamaran"/>
              </a:rPr>
              <a:t>Each sample is a tensor of shape </a:t>
            </a:r>
            <a:r>
              <a:rPr lang="it">
                <a:latin typeface="Catamaran"/>
                <a:ea typeface="Catamaran"/>
                <a:cs typeface="Catamaran"/>
                <a:sym typeface="Catamaran"/>
              </a:rPr>
              <a:t>T x H x W x C (T = 20, H = 64, W = 64, C = 1).</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it">
                <a:latin typeface="Catamaran"/>
                <a:ea typeface="Catamaran"/>
                <a:cs typeface="Catamaran"/>
                <a:sym typeface="Catamaran"/>
              </a:rPr>
              <a:t>The entire dataset comprises </a:t>
            </a:r>
            <a:r>
              <a:rPr b="1" lang="it">
                <a:latin typeface="Catamaran"/>
                <a:ea typeface="Catamaran"/>
                <a:cs typeface="Catamaran"/>
                <a:sym typeface="Catamaran"/>
              </a:rPr>
              <a:t>10k</a:t>
            </a:r>
            <a:r>
              <a:rPr lang="it">
                <a:latin typeface="Catamaran"/>
                <a:ea typeface="Catamaran"/>
                <a:cs typeface="Catamaran"/>
                <a:sym typeface="Catamaran"/>
              </a:rPr>
              <a:t> ~ </a:t>
            </a:r>
            <a:r>
              <a:rPr b="1" lang="it">
                <a:latin typeface="Catamaran"/>
                <a:ea typeface="Catamaran"/>
                <a:cs typeface="Catamaran"/>
                <a:sym typeface="Catamaran"/>
              </a:rPr>
              <a:t>training</a:t>
            </a:r>
            <a:r>
              <a:rPr lang="it">
                <a:latin typeface="Catamaran"/>
                <a:ea typeface="Catamaran"/>
                <a:cs typeface="Catamaran"/>
                <a:sym typeface="Catamaran"/>
              </a:rPr>
              <a:t> samples and </a:t>
            </a:r>
            <a:r>
              <a:rPr b="1" lang="it">
                <a:latin typeface="Catamaran"/>
                <a:ea typeface="Catamaran"/>
                <a:cs typeface="Catamaran"/>
                <a:sym typeface="Catamaran"/>
              </a:rPr>
              <a:t>10k</a:t>
            </a:r>
            <a:r>
              <a:rPr lang="it">
                <a:latin typeface="Catamaran"/>
                <a:ea typeface="Catamaran"/>
                <a:cs typeface="Catamaran"/>
                <a:sym typeface="Catamaran"/>
              </a:rPr>
              <a:t> ~ </a:t>
            </a:r>
            <a:r>
              <a:rPr b="1" lang="it">
                <a:latin typeface="Catamaran"/>
                <a:ea typeface="Catamaran"/>
                <a:cs typeface="Catamaran"/>
                <a:sym typeface="Catamaran"/>
              </a:rPr>
              <a:t>testing</a:t>
            </a:r>
            <a:r>
              <a:rPr lang="it">
                <a:latin typeface="Catamaran"/>
                <a:ea typeface="Catamaran"/>
                <a:cs typeface="Catamaran"/>
                <a:sym typeface="Catamaran"/>
              </a:rPr>
              <a:t> samples.</a:t>
            </a:r>
            <a:endParaRPr>
              <a:latin typeface="Catamaran"/>
              <a:ea typeface="Catamaran"/>
              <a:cs typeface="Catamaran"/>
              <a:sym typeface="Catamaran"/>
            </a:endParaRPr>
          </a:p>
          <a:p>
            <a:pPr indent="-317500" lvl="0" marL="457200" rtl="0" algn="l">
              <a:spcBef>
                <a:spcPts val="0"/>
              </a:spcBef>
              <a:spcAft>
                <a:spcPts val="0"/>
              </a:spcAft>
              <a:buSzPts val="1400"/>
              <a:buFont typeface="Catamaran"/>
              <a:buChar char="●"/>
            </a:pPr>
            <a:r>
              <a:rPr lang="it">
                <a:latin typeface="Catamaran"/>
                <a:ea typeface="Catamaran"/>
                <a:cs typeface="Catamaran"/>
                <a:sym typeface="Catamaran"/>
              </a:rPr>
              <a:t>We didn’t perform any data augmentation or preprocessing of the frames. </a:t>
            </a:r>
            <a:endParaRPr>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grpSp>
        <p:nvGrpSpPr>
          <p:cNvPr id="94" name="Google Shape;94;g206ace98884_0_0"/>
          <p:cNvGrpSpPr/>
          <p:nvPr/>
        </p:nvGrpSpPr>
        <p:grpSpPr>
          <a:xfrm>
            <a:off x="6967300" y="814825"/>
            <a:ext cx="1569001" cy="3834341"/>
            <a:chOff x="6967300" y="814825"/>
            <a:chExt cx="1569001" cy="3834341"/>
          </a:xfrm>
        </p:grpSpPr>
        <p:pic>
          <p:nvPicPr>
            <p:cNvPr id="95" name="Google Shape;95;g206ace98884_0_0"/>
            <p:cNvPicPr preferRelativeResize="0"/>
            <p:nvPr/>
          </p:nvPicPr>
          <p:blipFill>
            <a:blip r:embed="rId3">
              <a:alphaModFix/>
            </a:blip>
            <a:stretch>
              <a:fillRect/>
            </a:stretch>
          </p:blipFill>
          <p:spPr>
            <a:xfrm>
              <a:off x="6967300" y="1162934"/>
              <a:ext cx="1569000" cy="1560525"/>
            </a:xfrm>
            <a:prstGeom prst="rect">
              <a:avLst/>
            </a:prstGeom>
            <a:noFill/>
            <a:ln>
              <a:noFill/>
            </a:ln>
          </p:spPr>
        </p:pic>
        <p:pic>
          <p:nvPicPr>
            <p:cNvPr id="96" name="Google Shape;96;g206ace98884_0_0"/>
            <p:cNvPicPr preferRelativeResize="0"/>
            <p:nvPr/>
          </p:nvPicPr>
          <p:blipFill>
            <a:blip r:embed="rId4">
              <a:alphaModFix/>
            </a:blip>
            <a:stretch>
              <a:fillRect/>
            </a:stretch>
          </p:blipFill>
          <p:spPr>
            <a:xfrm>
              <a:off x="6967301" y="3088609"/>
              <a:ext cx="1569000" cy="1560557"/>
            </a:xfrm>
            <a:prstGeom prst="rect">
              <a:avLst/>
            </a:prstGeom>
            <a:noFill/>
            <a:ln>
              <a:noFill/>
            </a:ln>
          </p:spPr>
        </p:pic>
        <p:sp>
          <p:nvSpPr>
            <p:cNvPr id="97" name="Google Shape;97;g206ace98884_0_0"/>
            <p:cNvSpPr txBox="1"/>
            <p:nvPr/>
          </p:nvSpPr>
          <p:spPr>
            <a:xfrm>
              <a:off x="6980650" y="814825"/>
              <a:ext cx="1542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latin typeface="Catamaran"/>
                  <a:ea typeface="Catamaran"/>
                  <a:cs typeface="Catamaran"/>
                  <a:sym typeface="Catamaran"/>
                </a:rPr>
                <a:t>From 0 to 10 frames</a:t>
              </a:r>
              <a:endParaRPr sz="1100">
                <a:latin typeface="Catamaran"/>
                <a:ea typeface="Catamaran"/>
                <a:cs typeface="Catamaran"/>
                <a:sym typeface="Catamaran"/>
              </a:endParaRPr>
            </a:p>
          </p:txBody>
        </p:sp>
        <p:sp>
          <p:nvSpPr>
            <p:cNvPr id="98" name="Google Shape;98;g206ace98884_0_0"/>
            <p:cNvSpPr txBox="1"/>
            <p:nvPr/>
          </p:nvSpPr>
          <p:spPr>
            <a:xfrm>
              <a:off x="6980650" y="2729050"/>
              <a:ext cx="1542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latin typeface="Catamaran"/>
                  <a:ea typeface="Catamaran"/>
                  <a:cs typeface="Catamaran"/>
                  <a:sym typeface="Catamaran"/>
                </a:rPr>
                <a:t>From 10 to 20 frames</a:t>
              </a:r>
              <a:endParaRPr sz="1100">
                <a:latin typeface="Catamaran"/>
                <a:ea typeface="Catamaran"/>
                <a:cs typeface="Catamaran"/>
                <a:sym typeface="Catamara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06ace98884_0_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Spatiotemporal Predictive Learning (STPL)</a:t>
            </a:r>
            <a:endParaRPr/>
          </a:p>
        </p:txBody>
      </p:sp>
      <p:sp>
        <p:nvSpPr>
          <p:cNvPr id="104" name="Google Shape;104;g206ace98884_0_7"/>
          <p:cNvSpPr txBox="1"/>
          <p:nvPr>
            <p:ph idx="1" type="body"/>
          </p:nvPr>
        </p:nvSpPr>
        <p:spPr>
          <a:xfrm>
            <a:off x="727650" y="1622025"/>
            <a:ext cx="5061300" cy="274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A1A1A"/>
              </a:buClr>
              <a:buSzPts val="1400"/>
              <a:buChar char="●"/>
            </a:pPr>
            <a:r>
              <a:rPr lang="it" sz="1400">
                <a:solidFill>
                  <a:srgbClr val="1A1A1A"/>
                </a:solidFill>
              </a:rPr>
              <a:t>The STPL aims to fully </a:t>
            </a:r>
            <a:r>
              <a:rPr lang="it" sz="1400">
                <a:solidFill>
                  <a:srgbClr val="1A1A1A"/>
                </a:solidFill>
              </a:rPr>
              <a:t>comprehends</a:t>
            </a:r>
            <a:r>
              <a:rPr lang="it" sz="1400">
                <a:solidFill>
                  <a:srgbClr val="1A1A1A"/>
                </a:solidFill>
              </a:rPr>
              <a:t> both </a:t>
            </a:r>
            <a:r>
              <a:rPr b="1" lang="it" sz="1400">
                <a:solidFill>
                  <a:srgbClr val="1A1A1A"/>
                </a:solidFill>
              </a:rPr>
              <a:t>spatial</a:t>
            </a:r>
            <a:r>
              <a:rPr lang="it" sz="1400">
                <a:solidFill>
                  <a:srgbClr val="1A1A1A"/>
                </a:solidFill>
              </a:rPr>
              <a:t> </a:t>
            </a:r>
            <a:r>
              <a:rPr b="1" lang="it" sz="1400">
                <a:solidFill>
                  <a:srgbClr val="1A1A1A"/>
                </a:solidFill>
              </a:rPr>
              <a:t>correlation</a:t>
            </a:r>
            <a:r>
              <a:rPr lang="it" sz="1400">
                <a:solidFill>
                  <a:srgbClr val="1A1A1A"/>
                </a:solidFill>
              </a:rPr>
              <a:t> and </a:t>
            </a:r>
            <a:r>
              <a:rPr b="1" lang="it" sz="1400">
                <a:solidFill>
                  <a:srgbClr val="1A1A1A"/>
                </a:solidFill>
              </a:rPr>
              <a:t>temporal</a:t>
            </a:r>
            <a:r>
              <a:rPr lang="it" sz="1400">
                <a:solidFill>
                  <a:srgbClr val="1A1A1A"/>
                </a:solidFill>
              </a:rPr>
              <a:t> </a:t>
            </a:r>
            <a:r>
              <a:rPr b="1" lang="it" sz="1400">
                <a:solidFill>
                  <a:srgbClr val="1A1A1A"/>
                </a:solidFill>
              </a:rPr>
              <a:t>evolution</a:t>
            </a:r>
            <a:r>
              <a:rPr lang="it" sz="1400">
                <a:solidFill>
                  <a:srgbClr val="1A1A1A"/>
                </a:solidFill>
              </a:rPr>
              <a:t> of the physical world. </a:t>
            </a:r>
            <a:endParaRPr sz="1400">
              <a:solidFill>
                <a:srgbClr val="1A1A1A"/>
              </a:solidFill>
            </a:endParaRPr>
          </a:p>
          <a:p>
            <a:pPr indent="-317500" lvl="0" marL="457200" rtl="0" algn="l">
              <a:spcBef>
                <a:spcPts val="0"/>
              </a:spcBef>
              <a:spcAft>
                <a:spcPts val="0"/>
              </a:spcAft>
              <a:buClr>
                <a:srgbClr val="1A1A1A"/>
              </a:buClr>
              <a:buSzPts val="1400"/>
              <a:buChar char="●"/>
            </a:pPr>
            <a:r>
              <a:rPr lang="it" sz="1400">
                <a:solidFill>
                  <a:srgbClr val="1A1A1A"/>
                </a:solidFill>
              </a:rPr>
              <a:t>In our experiments we trained </a:t>
            </a:r>
            <a:r>
              <a:rPr b="1" lang="it" sz="1400">
                <a:solidFill>
                  <a:srgbClr val="1A1A1A"/>
                </a:solidFill>
              </a:rPr>
              <a:t>DNNs</a:t>
            </a:r>
            <a:r>
              <a:rPr lang="it" sz="1400">
                <a:solidFill>
                  <a:srgbClr val="1A1A1A"/>
                </a:solidFill>
              </a:rPr>
              <a:t> with the scope of learning these features from the MMNIST dataset.</a:t>
            </a:r>
            <a:endParaRPr sz="1400">
              <a:solidFill>
                <a:srgbClr val="1A1A1A"/>
              </a:solidFill>
            </a:endParaRPr>
          </a:p>
          <a:p>
            <a:pPr indent="-317500" lvl="0" marL="457200" rtl="0" algn="l">
              <a:spcBef>
                <a:spcPts val="0"/>
              </a:spcBef>
              <a:spcAft>
                <a:spcPts val="0"/>
              </a:spcAft>
              <a:buClr>
                <a:srgbClr val="1A1A1A"/>
              </a:buClr>
              <a:buSzPts val="1400"/>
              <a:buChar char="●"/>
            </a:pPr>
            <a:r>
              <a:rPr lang="it" sz="1400">
                <a:solidFill>
                  <a:srgbClr val="1A1A1A"/>
                </a:solidFill>
              </a:rPr>
              <a:t>Thus, all the presented models exhibits specialized modules in capturing both spatial and temporal information.</a:t>
            </a:r>
            <a:endParaRPr sz="1400">
              <a:solidFill>
                <a:srgbClr val="1A1A1A"/>
              </a:solidFill>
            </a:endParaRPr>
          </a:p>
          <a:p>
            <a:pPr indent="-317500" lvl="0" marL="457200" rtl="0" algn="l">
              <a:spcBef>
                <a:spcPts val="0"/>
              </a:spcBef>
              <a:spcAft>
                <a:spcPts val="0"/>
              </a:spcAft>
              <a:buClr>
                <a:srgbClr val="1A1A1A"/>
              </a:buClr>
              <a:buSzPts val="1400"/>
              <a:buChar char="●"/>
            </a:pPr>
            <a:r>
              <a:rPr lang="it" sz="1400">
                <a:solidFill>
                  <a:srgbClr val="1A1A1A"/>
                </a:solidFill>
              </a:rPr>
              <a:t>Models: </a:t>
            </a:r>
            <a:endParaRPr sz="1400">
              <a:solidFill>
                <a:srgbClr val="1A1A1A"/>
              </a:solidFill>
            </a:endParaRPr>
          </a:p>
          <a:p>
            <a:pPr indent="-317500" lvl="1" marL="914400" rtl="0" algn="l">
              <a:spcBef>
                <a:spcPts val="0"/>
              </a:spcBef>
              <a:spcAft>
                <a:spcPts val="0"/>
              </a:spcAft>
              <a:buClr>
                <a:srgbClr val="1A1A1A"/>
              </a:buClr>
              <a:buSzPts val="1400"/>
              <a:buChar char="○"/>
            </a:pPr>
            <a:r>
              <a:rPr b="1" lang="it" sz="1400">
                <a:solidFill>
                  <a:srgbClr val="1A1A1A"/>
                </a:solidFill>
              </a:rPr>
              <a:t>Vanilla</a:t>
            </a:r>
            <a:r>
              <a:rPr lang="it" sz="1400">
                <a:solidFill>
                  <a:srgbClr val="1A1A1A"/>
                </a:solidFill>
              </a:rPr>
              <a:t> </a:t>
            </a:r>
            <a:r>
              <a:rPr b="1" lang="it" sz="1400">
                <a:solidFill>
                  <a:srgbClr val="1A1A1A"/>
                </a:solidFill>
              </a:rPr>
              <a:t>Encoder</a:t>
            </a:r>
            <a:r>
              <a:rPr lang="it" sz="1400">
                <a:solidFill>
                  <a:srgbClr val="1A1A1A"/>
                </a:solidFill>
              </a:rPr>
              <a:t> - </a:t>
            </a:r>
            <a:r>
              <a:rPr b="1" lang="it" sz="1400">
                <a:solidFill>
                  <a:srgbClr val="1A1A1A"/>
                </a:solidFill>
              </a:rPr>
              <a:t>Decoder</a:t>
            </a:r>
            <a:r>
              <a:rPr lang="it" sz="1400">
                <a:solidFill>
                  <a:srgbClr val="1A1A1A"/>
                </a:solidFill>
              </a:rPr>
              <a:t> </a:t>
            </a:r>
            <a:endParaRPr sz="1400">
              <a:solidFill>
                <a:srgbClr val="1A1A1A"/>
              </a:solidFill>
            </a:endParaRPr>
          </a:p>
          <a:p>
            <a:pPr indent="-317500" lvl="1" marL="914400" rtl="0" algn="l">
              <a:spcBef>
                <a:spcPts val="0"/>
              </a:spcBef>
              <a:spcAft>
                <a:spcPts val="0"/>
              </a:spcAft>
              <a:buClr>
                <a:srgbClr val="1A1A1A"/>
              </a:buClr>
              <a:buSzPts val="1400"/>
              <a:buChar char="○"/>
            </a:pPr>
            <a:r>
              <a:rPr b="1" lang="it" sz="1400">
                <a:solidFill>
                  <a:srgbClr val="1A1A1A"/>
                </a:solidFill>
              </a:rPr>
              <a:t>SimVP</a:t>
            </a:r>
            <a:r>
              <a:rPr lang="it" sz="1400">
                <a:solidFill>
                  <a:srgbClr val="1A1A1A"/>
                </a:solidFill>
              </a:rPr>
              <a:t> - </a:t>
            </a:r>
            <a:r>
              <a:rPr b="1" lang="it" sz="1400">
                <a:solidFill>
                  <a:srgbClr val="1A1A1A"/>
                </a:solidFill>
              </a:rPr>
              <a:t>Inception</a:t>
            </a:r>
            <a:r>
              <a:rPr lang="it" sz="1400">
                <a:solidFill>
                  <a:srgbClr val="1A1A1A"/>
                </a:solidFill>
              </a:rPr>
              <a:t> </a:t>
            </a:r>
            <a:r>
              <a:rPr b="1" lang="it" sz="1400">
                <a:solidFill>
                  <a:srgbClr val="1A1A1A"/>
                </a:solidFill>
              </a:rPr>
              <a:t>module</a:t>
            </a:r>
            <a:r>
              <a:rPr lang="it" sz="1400">
                <a:solidFill>
                  <a:srgbClr val="1A1A1A"/>
                </a:solidFill>
              </a:rPr>
              <a:t> [1]</a:t>
            </a:r>
            <a:endParaRPr sz="1400">
              <a:solidFill>
                <a:srgbClr val="1A1A1A"/>
              </a:solidFill>
            </a:endParaRPr>
          </a:p>
          <a:p>
            <a:pPr indent="-317500" lvl="1" marL="914400" rtl="0" algn="l">
              <a:spcBef>
                <a:spcPts val="0"/>
              </a:spcBef>
              <a:spcAft>
                <a:spcPts val="0"/>
              </a:spcAft>
              <a:buClr>
                <a:srgbClr val="1A1A1A"/>
              </a:buClr>
              <a:buSzPts val="1400"/>
              <a:buChar char="○"/>
            </a:pPr>
            <a:r>
              <a:rPr b="1" lang="it" sz="1400">
                <a:solidFill>
                  <a:srgbClr val="1A1A1A"/>
                </a:solidFill>
              </a:rPr>
              <a:t>SimVP2</a:t>
            </a:r>
            <a:r>
              <a:rPr lang="it" sz="1400">
                <a:solidFill>
                  <a:srgbClr val="1A1A1A"/>
                </a:solidFill>
              </a:rPr>
              <a:t> - </a:t>
            </a:r>
            <a:r>
              <a:rPr b="1" lang="it" sz="1400">
                <a:solidFill>
                  <a:srgbClr val="1A1A1A"/>
                </a:solidFill>
              </a:rPr>
              <a:t>gSTA</a:t>
            </a:r>
            <a:r>
              <a:rPr lang="it" sz="1400">
                <a:solidFill>
                  <a:srgbClr val="1A1A1A"/>
                </a:solidFill>
              </a:rPr>
              <a:t> </a:t>
            </a:r>
            <a:r>
              <a:rPr lang="it" sz="1400">
                <a:solidFill>
                  <a:srgbClr val="1A1A1A"/>
                </a:solidFill>
              </a:rPr>
              <a:t>[2</a:t>
            </a:r>
            <a:r>
              <a:rPr lang="it" sz="1400">
                <a:solidFill>
                  <a:srgbClr val="1A1A1A"/>
                </a:solidFill>
              </a:rPr>
              <a:t>]</a:t>
            </a:r>
            <a:r>
              <a:rPr lang="it" sz="1400">
                <a:solidFill>
                  <a:srgbClr val="1A1A1A"/>
                </a:solidFill>
              </a:rPr>
              <a:t> </a:t>
            </a:r>
            <a:endParaRPr sz="1400">
              <a:solidFill>
                <a:srgbClr val="1A1A1A"/>
              </a:solidFill>
            </a:endParaRPr>
          </a:p>
        </p:txBody>
      </p:sp>
      <p:sp>
        <p:nvSpPr>
          <p:cNvPr id="105" name="Google Shape;105;g206ace98884_0_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06" name="Google Shape;106;g206ace98884_0_7"/>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p:txBody>
      </p:sp>
      <p:pic>
        <p:nvPicPr>
          <p:cNvPr id="107" name="Google Shape;107;g206ace98884_0_7"/>
          <p:cNvPicPr preferRelativeResize="0"/>
          <p:nvPr/>
        </p:nvPicPr>
        <p:blipFill>
          <a:blip r:embed="rId3">
            <a:alphaModFix/>
          </a:blip>
          <a:stretch>
            <a:fillRect/>
          </a:stretch>
        </p:blipFill>
        <p:spPr>
          <a:xfrm>
            <a:off x="5941350" y="1549400"/>
            <a:ext cx="3050250" cy="19559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083aba8e39_0_2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Vanilla Encoder Decoder</a:t>
            </a:r>
            <a:endParaRPr/>
          </a:p>
        </p:txBody>
      </p:sp>
      <p:sp>
        <p:nvSpPr>
          <p:cNvPr id="113" name="Google Shape;113;g2083aba8e39_0_27"/>
          <p:cNvSpPr txBox="1"/>
          <p:nvPr>
            <p:ph idx="1" type="body"/>
          </p:nvPr>
        </p:nvSpPr>
        <p:spPr>
          <a:xfrm>
            <a:off x="727650" y="1622025"/>
            <a:ext cx="4469700" cy="286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it" sz="1400">
                <a:solidFill>
                  <a:schemeClr val="dk2"/>
                </a:solidFill>
              </a:rPr>
              <a:t>Our first baseline was a simple </a:t>
            </a:r>
            <a:r>
              <a:rPr b="1" lang="it" sz="1400">
                <a:solidFill>
                  <a:schemeClr val="dk2"/>
                </a:solidFill>
              </a:rPr>
              <a:t>Vanilla</a:t>
            </a:r>
            <a:r>
              <a:rPr lang="it" sz="1400">
                <a:solidFill>
                  <a:schemeClr val="dk2"/>
                </a:solidFill>
              </a:rPr>
              <a:t> </a:t>
            </a:r>
            <a:r>
              <a:rPr b="1" lang="it" sz="1400">
                <a:solidFill>
                  <a:schemeClr val="dk2"/>
                </a:solidFill>
              </a:rPr>
              <a:t>Encoder</a:t>
            </a:r>
            <a:r>
              <a:rPr lang="it" sz="1400">
                <a:solidFill>
                  <a:schemeClr val="dk2"/>
                </a:solidFill>
              </a:rPr>
              <a:t> </a:t>
            </a:r>
            <a:r>
              <a:rPr b="1" lang="it" sz="1400">
                <a:solidFill>
                  <a:schemeClr val="dk2"/>
                </a:solidFill>
              </a:rPr>
              <a:t>Decoder</a:t>
            </a:r>
            <a:r>
              <a:rPr lang="it" sz="1400">
                <a:solidFill>
                  <a:schemeClr val="dk2"/>
                </a:solidFill>
              </a:rPr>
              <a:t>.</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This solution has the only purpose of providing a </a:t>
            </a:r>
            <a:r>
              <a:rPr b="1" lang="it" sz="1400">
                <a:solidFill>
                  <a:schemeClr val="dk2"/>
                </a:solidFill>
              </a:rPr>
              <a:t>baseline</a:t>
            </a:r>
            <a:r>
              <a:rPr lang="it" sz="1400">
                <a:solidFill>
                  <a:schemeClr val="dk2"/>
                </a:solidFill>
              </a:rPr>
              <a:t> to beat for the more advanced architectures.</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According to some experiments each convolutional layer consisted of a </a:t>
            </a:r>
            <a:r>
              <a:rPr b="1" lang="it" sz="1400">
                <a:solidFill>
                  <a:schemeClr val="dk2"/>
                </a:solidFill>
              </a:rPr>
              <a:t>ReLU</a:t>
            </a:r>
            <a:r>
              <a:rPr lang="it" sz="1400">
                <a:solidFill>
                  <a:schemeClr val="dk2"/>
                </a:solidFill>
              </a:rPr>
              <a:t> activation function and a </a:t>
            </a:r>
            <a:r>
              <a:rPr b="1" lang="it" sz="1400">
                <a:solidFill>
                  <a:schemeClr val="dk2"/>
                </a:solidFill>
              </a:rPr>
              <a:t>Group</a:t>
            </a:r>
            <a:r>
              <a:rPr lang="it" sz="1400">
                <a:solidFill>
                  <a:schemeClr val="dk2"/>
                </a:solidFill>
              </a:rPr>
              <a:t> </a:t>
            </a:r>
            <a:r>
              <a:rPr b="1" lang="it" sz="1400">
                <a:solidFill>
                  <a:schemeClr val="dk2"/>
                </a:solidFill>
              </a:rPr>
              <a:t>normalization</a:t>
            </a:r>
            <a:r>
              <a:rPr lang="it" sz="1400">
                <a:solidFill>
                  <a:schemeClr val="dk2"/>
                </a:solidFill>
              </a:rPr>
              <a:t> layer. These choices were motivated by a small set of experiments.</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This architecture exhibits evident issues in terms of performances. </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457200" rtl="0" algn="l">
              <a:spcBef>
                <a:spcPts val="0"/>
              </a:spcBef>
              <a:spcAft>
                <a:spcPts val="0"/>
              </a:spcAft>
              <a:buNone/>
            </a:pPr>
            <a:r>
              <a:t/>
            </a:r>
            <a:endParaRPr sz="1400">
              <a:solidFill>
                <a:schemeClr val="dk2"/>
              </a:solidFill>
            </a:endParaRPr>
          </a:p>
        </p:txBody>
      </p:sp>
      <p:sp>
        <p:nvSpPr>
          <p:cNvPr id="114" name="Google Shape;114;g2083aba8e39_0_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15" name="Google Shape;115;g2083aba8e39_0_27"/>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p:txBody>
      </p:sp>
      <p:pic>
        <p:nvPicPr>
          <p:cNvPr id="116" name="Google Shape;116;g2083aba8e39_0_27"/>
          <p:cNvPicPr preferRelativeResize="0"/>
          <p:nvPr/>
        </p:nvPicPr>
        <p:blipFill>
          <a:blip r:embed="rId3">
            <a:alphaModFix/>
          </a:blip>
          <a:stretch>
            <a:fillRect/>
          </a:stretch>
        </p:blipFill>
        <p:spPr>
          <a:xfrm>
            <a:off x="5152225" y="1397000"/>
            <a:ext cx="3877025" cy="187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08c45d6a45_0_9"/>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Vanilla Encoder Decoder (Drawbacks)</a:t>
            </a:r>
            <a:endParaRPr/>
          </a:p>
        </p:txBody>
      </p:sp>
      <p:sp>
        <p:nvSpPr>
          <p:cNvPr id="122" name="Google Shape;122;g208c45d6a45_0_9"/>
          <p:cNvSpPr txBox="1"/>
          <p:nvPr>
            <p:ph idx="1" type="body"/>
          </p:nvPr>
        </p:nvSpPr>
        <p:spPr>
          <a:xfrm>
            <a:off x="727650" y="1622025"/>
            <a:ext cx="4469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it" sz="1400">
                <a:solidFill>
                  <a:schemeClr val="dk2"/>
                </a:solidFill>
              </a:rPr>
              <a:t>In the model that we illustrate here there is a common pattern to the architecture.</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Generally the </a:t>
            </a:r>
            <a:r>
              <a:rPr b="1" lang="it" sz="1400">
                <a:solidFill>
                  <a:schemeClr val="dk2"/>
                </a:solidFill>
              </a:rPr>
              <a:t>spatial</a:t>
            </a:r>
            <a:r>
              <a:rPr lang="it" sz="1400">
                <a:solidFill>
                  <a:schemeClr val="dk2"/>
                </a:solidFill>
              </a:rPr>
              <a:t> </a:t>
            </a:r>
            <a:r>
              <a:rPr b="1" lang="it" sz="1400">
                <a:solidFill>
                  <a:schemeClr val="dk2"/>
                </a:solidFill>
              </a:rPr>
              <a:t>features</a:t>
            </a:r>
            <a:r>
              <a:rPr lang="it" sz="1400">
                <a:solidFill>
                  <a:schemeClr val="dk2"/>
                </a:solidFill>
              </a:rPr>
              <a:t> are captured by the </a:t>
            </a:r>
            <a:r>
              <a:rPr b="1" lang="it" sz="1400">
                <a:solidFill>
                  <a:schemeClr val="dk2"/>
                </a:solidFill>
              </a:rPr>
              <a:t>convolutional</a:t>
            </a:r>
            <a:r>
              <a:rPr lang="it" sz="1400">
                <a:solidFill>
                  <a:schemeClr val="dk2"/>
                </a:solidFill>
              </a:rPr>
              <a:t> </a:t>
            </a:r>
            <a:r>
              <a:rPr b="1" lang="it" sz="1400">
                <a:solidFill>
                  <a:schemeClr val="dk2"/>
                </a:solidFill>
              </a:rPr>
              <a:t>layers</a:t>
            </a:r>
            <a:r>
              <a:rPr lang="it" sz="1400">
                <a:solidFill>
                  <a:schemeClr val="dk2"/>
                </a:solidFill>
              </a:rPr>
              <a:t>, and the temporal ones are caught by a ‘Translator’.</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In this case the Vanilla Encoder Decoder </a:t>
            </a:r>
            <a:r>
              <a:rPr b="1" lang="it" sz="1400">
                <a:solidFill>
                  <a:schemeClr val="dk2"/>
                </a:solidFill>
              </a:rPr>
              <a:t>lack</a:t>
            </a:r>
            <a:r>
              <a:rPr lang="it" sz="1400">
                <a:solidFill>
                  <a:schemeClr val="dk2"/>
                </a:solidFill>
              </a:rPr>
              <a:t> of the </a:t>
            </a:r>
            <a:r>
              <a:rPr b="1" lang="it" sz="1400">
                <a:solidFill>
                  <a:schemeClr val="dk2"/>
                </a:solidFill>
              </a:rPr>
              <a:t>Translator</a:t>
            </a:r>
            <a:r>
              <a:rPr lang="it" sz="1400">
                <a:solidFill>
                  <a:schemeClr val="dk2"/>
                </a:solidFill>
              </a:rPr>
              <a:t> block, for this reason it can’t represent the temporal variation in the frames.</a:t>
            </a:r>
            <a:endParaRPr sz="1400">
              <a:solidFill>
                <a:schemeClr val="dk2"/>
              </a:solidFill>
            </a:endParaRPr>
          </a:p>
        </p:txBody>
      </p:sp>
      <p:sp>
        <p:nvSpPr>
          <p:cNvPr id="123" name="Google Shape;123;g208c45d6a45_0_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24" name="Google Shape;124;g208c45d6a45_0_9"/>
          <p:cNvSpPr txBox="1"/>
          <p:nvPr>
            <p:ph idx="2" type="subTitle"/>
          </p:nvPr>
        </p:nvSpPr>
        <p:spPr>
          <a:xfrm>
            <a:off x="1399600" y="476085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p:txBody>
      </p:sp>
      <p:pic>
        <p:nvPicPr>
          <p:cNvPr id="125" name="Google Shape;125;g208c45d6a45_0_9"/>
          <p:cNvPicPr preferRelativeResize="0"/>
          <p:nvPr/>
        </p:nvPicPr>
        <p:blipFill>
          <a:blip r:embed="rId3">
            <a:alphaModFix/>
          </a:blip>
          <a:stretch>
            <a:fillRect/>
          </a:stretch>
        </p:blipFill>
        <p:spPr>
          <a:xfrm>
            <a:off x="5675963" y="1434975"/>
            <a:ext cx="2761575" cy="1338375"/>
          </a:xfrm>
          <a:prstGeom prst="rect">
            <a:avLst/>
          </a:prstGeom>
          <a:noFill/>
          <a:ln>
            <a:noFill/>
          </a:ln>
        </p:spPr>
      </p:pic>
      <p:sp>
        <p:nvSpPr>
          <p:cNvPr id="126" name="Google Shape;126;g208c45d6a45_0_9"/>
          <p:cNvSpPr/>
          <p:nvPr/>
        </p:nvSpPr>
        <p:spPr>
          <a:xfrm>
            <a:off x="6952575" y="2811325"/>
            <a:ext cx="243000" cy="53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g208c45d6a45_0_9"/>
          <p:cNvPicPr preferRelativeResize="0"/>
          <p:nvPr/>
        </p:nvPicPr>
        <p:blipFill>
          <a:blip r:embed="rId3">
            <a:alphaModFix/>
          </a:blip>
          <a:stretch>
            <a:fillRect/>
          </a:stretch>
        </p:blipFill>
        <p:spPr>
          <a:xfrm>
            <a:off x="5675963" y="3440725"/>
            <a:ext cx="2761575" cy="1338375"/>
          </a:xfrm>
          <a:prstGeom prst="rect">
            <a:avLst/>
          </a:prstGeom>
          <a:noFill/>
          <a:ln>
            <a:noFill/>
          </a:ln>
        </p:spPr>
      </p:pic>
      <p:cxnSp>
        <p:nvCxnSpPr>
          <p:cNvPr id="128" name="Google Shape;128;g208c45d6a45_0_9"/>
          <p:cNvCxnSpPr/>
          <p:nvPr/>
        </p:nvCxnSpPr>
        <p:spPr>
          <a:xfrm>
            <a:off x="6488900" y="3648700"/>
            <a:ext cx="1017900" cy="1116900"/>
          </a:xfrm>
          <a:prstGeom prst="straightConnector1">
            <a:avLst/>
          </a:prstGeom>
          <a:noFill/>
          <a:ln cap="flat" cmpd="sng" w="38100">
            <a:solidFill>
              <a:srgbClr val="FF0000"/>
            </a:solidFill>
            <a:prstDash val="solid"/>
            <a:round/>
            <a:headEnd len="med" w="med" type="none"/>
            <a:tailEnd len="med" w="med" type="none"/>
          </a:ln>
        </p:spPr>
      </p:cxnSp>
      <p:cxnSp>
        <p:nvCxnSpPr>
          <p:cNvPr id="129" name="Google Shape;129;g208c45d6a45_0_9"/>
          <p:cNvCxnSpPr/>
          <p:nvPr/>
        </p:nvCxnSpPr>
        <p:spPr>
          <a:xfrm flipH="1">
            <a:off x="6450750" y="3625900"/>
            <a:ext cx="1041000" cy="11091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06ace98884_0_14"/>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SimVP - Simpler but yet better Video Prediction</a:t>
            </a:r>
            <a:endParaRPr/>
          </a:p>
        </p:txBody>
      </p:sp>
      <p:sp>
        <p:nvSpPr>
          <p:cNvPr id="135" name="Google Shape;135;g206ace98884_0_14"/>
          <p:cNvSpPr txBox="1"/>
          <p:nvPr>
            <p:ph idx="1" type="body"/>
          </p:nvPr>
        </p:nvSpPr>
        <p:spPr>
          <a:xfrm>
            <a:off x="727650" y="1622025"/>
            <a:ext cx="5045400" cy="259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it" sz="1400">
                <a:solidFill>
                  <a:schemeClr val="dk2"/>
                </a:solidFill>
              </a:rPr>
              <a:t>The second baseline presented is </a:t>
            </a:r>
            <a:r>
              <a:rPr b="1" lang="it" sz="1400">
                <a:solidFill>
                  <a:schemeClr val="dk2"/>
                </a:solidFill>
              </a:rPr>
              <a:t>Simpler</a:t>
            </a:r>
            <a:r>
              <a:rPr lang="it" sz="1400">
                <a:solidFill>
                  <a:schemeClr val="dk2"/>
                </a:solidFill>
              </a:rPr>
              <a:t> but </a:t>
            </a:r>
            <a:r>
              <a:rPr b="1" lang="it" sz="1400">
                <a:solidFill>
                  <a:schemeClr val="dk2"/>
                </a:solidFill>
              </a:rPr>
              <a:t>better</a:t>
            </a:r>
            <a:r>
              <a:rPr lang="it" sz="1400">
                <a:solidFill>
                  <a:schemeClr val="dk2"/>
                </a:solidFill>
              </a:rPr>
              <a:t> </a:t>
            </a:r>
            <a:r>
              <a:rPr b="1" lang="it" sz="1400">
                <a:solidFill>
                  <a:schemeClr val="dk2"/>
                </a:solidFill>
              </a:rPr>
              <a:t>Video</a:t>
            </a:r>
            <a:r>
              <a:rPr lang="it" sz="1400">
                <a:solidFill>
                  <a:schemeClr val="dk2"/>
                </a:solidFill>
              </a:rPr>
              <a:t> </a:t>
            </a:r>
            <a:r>
              <a:rPr b="1" lang="it" sz="1400">
                <a:solidFill>
                  <a:schemeClr val="dk2"/>
                </a:solidFill>
              </a:rPr>
              <a:t>Prediction</a:t>
            </a:r>
            <a:r>
              <a:rPr lang="it" sz="1400">
                <a:solidFill>
                  <a:schemeClr val="dk2"/>
                </a:solidFill>
              </a:rPr>
              <a:t> (</a:t>
            </a:r>
            <a:r>
              <a:rPr b="1" lang="it" sz="1400">
                <a:solidFill>
                  <a:schemeClr val="dk2"/>
                </a:solidFill>
              </a:rPr>
              <a:t>SimVP</a:t>
            </a:r>
            <a:r>
              <a:rPr lang="it" sz="1400">
                <a:solidFill>
                  <a:schemeClr val="dk2"/>
                </a:solidFill>
              </a:rPr>
              <a:t>).</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It is articulated in an </a:t>
            </a:r>
            <a:r>
              <a:rPr b="1" lang="it" sz="1400">
                <a:solidFill>
                  <a:schemeClr val="dk2"/>
                </a:solidFill>
              </a:rPr>
              <a:t>Encoder</a:t>
            </a:r>
            <a:r>
              <a:rPr lang="it" sz="1400">
                <a:solidFill>
                  <a:schemeClr val="dk2"/>
                </a:solidFill>
              </a:rPr>
              <a:t>-</a:t>
            </a:r>
            <a:r>
              <a:rPr b="1" lang="it" sz="1400">
                <a:solidFill>
                  <a:schemeClr val="dk2"/>
                </a:solidFill>
              </a:rPr>
              <a:t>Decoder</a:t>
            </a:r>
            <a:r>
              <a:rPr lang="it" sz="1400">
                <a:solidFill>
                  <a:schemeClr val="dk2"/>
                </a:solidFill>
              </a:rPr>
              <a:t> fashion with a </a:t>
            </a:r>
            <a:r>
              <a:rPr b="1" lang="it" sz="1400">
                <a:solidFill>
                  <a:schemeClr val="dk2"/>
                </a:solidFill>
              </a:rPr>
              <a:t>Translator</a:t>
            </a:r>
            <a:r>
              <a:rPr lang="it" sz="1400">
                <a:solidFill>
                  <a:schemeClr val="dk2"/>
                </a:solidFill>
              </a:rPr>
              <a:t> module, that is the novelty of this approach.</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The Encoder Decoder modules are respectively composed of a </a:t>
            </a:r>
            <a:r>
              <a:rPr lang="it" sz="1400">
                <a:solidFill>
                  <a:schemeClr val="dk2"/>
                </a:solidFill>
              </a:rPr>
              <a:t>sequence</a:t>
            </a:r>
            <a:r>
              <a:rPr lang="it" sz="1400">
                <a:solidFill>
                  <a:schemeClr val="dk2"/>
                </a:solidFill>
              </a:rPr>
              <a:t>: </a:t>
            </a:r>
            <a:r>
              <a:rPr b="1" lang="it" sz="1400">
                <a:solidFill>
                  <a:schemeClr val="dk2"/>
                </a:solidFill>
              </a:rPr>
              <a:t>Conv2d</a:t>
            </a:r>
            <a:r>
              <a:rPr lang="it" sz="1400">
                <a:solidFill>
                  <a:schemeClr val="dk2"/>
                </a:solidFill>
              </a:rPr>
              <a:t>/</a:t>
            </a:r>
            <a:r>
              <a:rPr b="1" lang="it" sz="1400">
                <a:solidFill>
                  <a:schemeClr val="dk2"/>
                </a:solidFill>
              </a:rPr>
              <a:t>ConvT</a:t>
            </a:r>
            <a:r>
              <a:rPr b="1" lang="it" sz="1400">
                <a:solidFill>
                  <a:schemeClr val="dk2"/>
                </a:solidFill>
              </a:rPr>
              <a:t>ranspose2d</a:t>
            </a:r>
            <a:r>
              <a:rPr lang="it" sz="1400">
                <a:solidFill>
                  <a:schemeClr val="dk2"/>
                </a:solidFill>
              </a:rPr>
              <a:t> + </a:t>
            </a:r>
            <a:r>
              <a:rPr b="1" lang="it" sz="1400">
                <a:solidFill>
                  <a:schemeClr val="dk2"/>
                </a:solidFill>
              </a:rPr>
              <a:t>Group normalization</a:t>
            </a:r>
            <a:r>
              <a:rPr lang="it" sz="1400">
                <a:solidFill>
                  <a:schemeClr val="dk2"/>
                </a:solidFill>
              </a:rPr>
              <a:t> + </a:t>
            </a:r>
            <a:r>
              <a:rPr b="1" lang="it" sz="1400">
                <a:solidFill>
                  <a:schemeClr val="dk2"/>
                </a:solidFill>
              </a:rPr>
              <a:t>LeakyRelu</a:t>
            </a:r>
            <a:r>
              <a:rPr lang="it" sz="1400">
                <a:solidFill>
                  <a:schemeClr val="dk2"/>
                </a:solidFill>
              </a:rPr>
              <a:t>.</a:t>
            </a:r>
            <a:endParaRPr sz="1400">
              <a:solidFill>
                <a:schemeClr val="dk2"/>
              </a:solidFill>
            </a:endParaRPr>
          </a:p>
          <a:p>
            <a:pPr indent="-317500" lvl="0" marL="457200" rtl="0" algn="l">
              <a:spcBef>
                <a:spcPts val="0"/>
              </a:spcBef>
              <a:spcAft>
                <a:spcPts val="0"/>
              </a:spcAft>
              <a:buClr>
                <a:schemeClr val="dk2"/>
              </a:buClr>
              <a:buSzPts val="1400"/>
              <a:buChar char="●"/>
            </a:pPr>
            <a:r>
              <a:rPr lang="it" sz="1400">
                <a:solidFill>
                  <a:schemeClr val="dk2"/>
                </a:solidFill>
              </a:rPr>
              <a:t>The Translator architecture resembles a </a:t>
            </a:r>
            <a:r>
              <a:rPr b="1" lang="it" sz="1400">
                <a:solidFill>
                  <a:schemeClr val="dk2"/>
                </a:solidFill>
              </a:rPr>
              <a:t>UNet</a:t>
            </a:r>
            <a:r>
              <a:rPr lang="it" sz="1400">
                <a:solidFill>
                  <a:schemeClr val="dk2"/>
                </a:solidFill>
              </a:rPr>
              <a:t> that </a:t>
            </a:r>
            <a:r>
              <a:rPr lang="it" sz="1400">
                <a:solidFill>
                  <a:schemeClr val="dk2"/>
                </a:solidFill>
              </a:rPr>
              <a:t>employees</a:t>
            </a:r>
            <a:r>
              <a:rPr lang="it" sz="1400">
                <a:solidFill>
                  <a:schemeClr val="dk2"/>
                </a:solidFill>
              </a:rPr>
              <a:t> N Inception modules to learn temporal evolution.</a:t>
            </a:r>
            <a:endParaRPr sz="1400">
              <a:solidFill>
                <a:schemeClr val="dk2"/>
              </a:solidFill>
            </a:endParaRPr>
          </a:p>
        </p:txBody>
      </p:sp>
      <p:sp>
        <p:nvSpPr>
          <p:cNvPr id="136" name="Google Shape;136;g206ace98884_0_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37" name="Google Shape;137;g206ace98884_0_14"/>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8" name="Google Shape;138;g206ace98884_0_14"/>
          <p:cNvPicPr preferRelativeResize="0"/>
          <p:nvPr/>
        </p:nvPicPr>
        <p:blipFill>
          <a:blip r:embed="rId3">
            <a:alphaModFix/>
          </a:blip>
          <a:stretch>
            <a:fillRect/>
          </a:stretch>
        </p:blipFill>
        <p:spPr>
          <a:xfrm>
            <a:off x="5592706" y="2145675"/>
            <a:ext cx="3492294" cy="131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08c45d6a45_6_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Translator and Inception module</a:t>
            </a:r>
            <a:endParaRPr/>
          </a:p>
        </p:txBody>
      </p:sp>
      <p:sp>
        <p:nvSpPr>
          <p:cNvPr id="144" name="Google Shape;144;g208c45d6a45_6_7"/>
          <p:cNvSpPr txBox="1"/>
          <p:nvPr>
            <p:ph idx="1" type="body"/>
          </p:nvPr>
        </p:nvSpPr>
        <p:spPr>
          <a:xfrm>
            <a:off x="727650" y="1622025"/>
            <a:ext cx="5045400" cy="3157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it">
                <a:solidFill>
                  <a:schemeClr val="dk2"/>
                </a:solidFill>
              </a:rPr>
              <a:t>The proposed </a:t>
            </a:r>
            <a:r>
              <a:rPr b="1" lang="it">
                <a:solidFill>
                  <a:schemeClr val="dk2"/>
                </a:solidFill>
              </a:rPr>
              <a:t>Inception</a:t>
            </a:r>
            <a:r>
              <a:rPr lang="it">
                <a:solidFill>
                  <a:schemeClr val="dk2"/>
                </a:solidFill>
              </a:rPr>
              <a:t> module is composed of the following operations:</a:t>
            </a:r>
            <a:endParaRPr>
              <a:solidFill>
                <a:schemeClr val="dk2"/>
              </a:solidFill>
            </a:endParaRPr>
          </a:p>
          <a:p>
            <a:pPr indent="-311150" lvl="1" marL="914400" rtl="0" algn="l">
              <a:spcBef>
                <a:spcPts val="0"/>
              </a:spcBef>
              <a:spcAft>
                <a:spcPts val="0"/>
              </a:spcAft>
              <a:buClr>
                <a:schemeClr val="dk2"/>
              </a:buClr>
              <a:buSzPts val="1300"/>
              <a:buChar char="○"/>
            </a:pPr>
            <a:r>
              <a:rPr b="1" lang="it" sz="1300">
                <a:solidFill>
                  <a:schemeClr val="dk2"/>
                </a:solidFill>
              </a:rPr>
              <a:t>bottleneck</a:t>
            </a:r>
            <a:r>
              <a:rPr lang="it" sz="1300">
                <a:solidFill>
                  <a:schemeClr val="dk2"/>
                </a:solidFill>
              </a:rPr>
              <a:t> </a:t>
            </a:r>
            <a:r>
              <a:rPr b="1" lang="it" sz="1300">
                <a:solidFill>
                  <a:schemeClr val="dk2"/>
                </a:solidFill>
              </a:rPr>
              <a:t>Conv2d</a:t>
            </a:r>
            <a:r>
              <a:rPr lang="it" sz="1300">
                <a:solidFill>
                  <a:schemeClr val="dk2"/>
                </a:solidFill>
              </a:rPr>
              <a:t> with 1 x 1 kernel</a:t>
            </a:r>
            <a:endParaRPr sz="1300">
              <a:solidFill>
                <a:schemeClr val="dk2"/>
              </a:solidFill>
            </a:endParaRPr>
          </a:p>
          <a:p>
            <a:pPr indent="-311150" lvl="1" marL="914400" rtl="0" algn="l">
              <a:spcBef>
                <a:spcPts val="0"/>
              </a:spcBef>
              <a:spcAft>
                <a:spcPts val="0"/>
              </a:spcAft>
              <a:buClr>
                <a:schemeClr val="dk2"/>
              </a:buClr>
              <a:buSzPts val="1300"/>
              <a:buChar char="○"/>
            </a:pPr>
            <a:r>
              <a:rPr lang="it" sz="1300">
                <a:solidFill>
                  <a:schemeClr val="dk2"/>
                </a:solidFill>
              </a:rPr>
              <a:t>parallel </a:t>
            </a:r>
            <a:r>
              <a:rPr b="1" lang="it" sz="1300">
                <a:solidFill>
                  <a:schemeClr val="dk2"/>
                </a:solidFill>
              </a:rPr>
              <a:t>GroupConv2d</a:t>
            </a:r>
            <a:r>
              <a:rPr lang="it" sz="1300">
                <a:solidFill>
                  <a:schemeClr val="dk2"/>
                </a:solidFill>
              </a:rPr>
              <a:t> operators with different kernels (3,5,7,11).</a:t>
            </a:r>
            <a:endParaRPr sz="1300">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The concatenation of the different </a:t>
            </a:r>
            <a:r>
              <a:rPr b="1" lang="it">
                <a:solidFill>
                  <a:schemeClr val="dk2"/>
                </a:solidFill>
              </a:rPr>
              <a:t>encoder</a:t>
            </a:r>
            <a:r>
              <a:rPr lang="it">
                <a:solidFill>
                  <a:schemeClr val="dk2"/>
                </a:solidFill>
              </a:rPr>
              <a:t>-</a:t>
            </a:r>
            <a:r>
              <a:rPr b="1" lang="it">
                <a:solidFill>
                  <a:schemeClr val="dk2"/>
                </a:solidFill>
              </a:rPr>
              <a:t>translator</a:t>
            </a:r>
            <a:r>
              <a:rPr lang="it">
                <a:solidFill>
                  <a:schemeClr val="dk2"/>
                </a:solidFill>
              </a:rPr>
              <a:t> features with the </a:t>
            </a:r>
            <a:r>
              <a:rPr b="1" lang="it">
                <a:solidFill>
                  <a:schemeClr val="dk2"/>
                </a:solidFill>
              </a:rPr>
              <a:t>decoder</a:t>
            </a:r>
            <a:r>
              <a:rPr lang="it">
                <a:solidFill>
                  <a:schemeClr val="dk2"/>
                </a:solidFill>
              </a:rPr>
              <a:t>-</a:t>
            </a:r>
            <a:r>
              <a:rPr b="1" lang="it">
                <a:solidFill>
                  <a:schemeClr val="dk2"/>
                </a:solidFill>
              </a:rPr>
              <a:t>translator</a:t>
            </a:r>
            <a:r>
              <a:rPr lang="it">
                <a:solidFill>
                  <a:schemeClr val="dk2"/>
                </a:solidFill>
              </a:rPr>
              <a:t> ones in the </a:t>
            </a:r>
            <a:r>
              <a:rPr b="1" lang="it">
                <a:solidFill>
                  <a:schemeClr val="dk2"/>
                </a:solidFill>
              </a:rPr>
              <a:t>UNet</a:t>
            </a:r>
            <a:r>
              <a:rPr lang="it">
                <a:solidFill>
                  <a:schemeClr val="dk2"/>
                </a:solidFill>
              </a:rPr>
              <a:t> structure helps the model to extract </a:t>
            </a:r>
            <a:r>
              <a:rPr b="1" lang="it">
                <a:solidFill>
                  <a:schemeClr val="dk2"/>
                </a:solidFill>
              </a:rPr>
              <a:t>temporal</a:t>
            </a:r>
            <a:r>
              <a:rPr lang="it">
                <a:solidFill>
                  <a:schemeClr val="dk2"/>
                </a:solidFill>
              </a:rPr>
              <a:t> </a:t>
            </a:r>
            <a:r>
              <a:rPr b="1" lang="it">
                <a:solidFill>
                  <a:schemeClr val="dk2"/>
                </a:solidFill>
              </a:rPr>
              <a:t>information</a:t>
            </a:r>
            <a:r>
              <a:rPr lang="it">
                <a:solidFill>
                  <a:schemeClr val="dk2"/>
                </a:solidFill>
              </a:rPr>
              <a:t> from the videos.</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The tensors processed have dimensions B x (TxC) x H x W in such a way that the temporal information is condensed in TxC. </a:t>
            </a:r>
            <a:endParaRPr>
              <a:solidFill>
                <a:schemeClr val="dk2"/>
              </a:solidFill>
            </a:endParaRPr>
          </a:p>
          <a:p>
            <a:pPr indent="-311150" lvl="0" marL="457200" rtl="0" algn="l">
              <a:spcBef>
                <a:spcPts val="0"/>
              </a:spcBef>
              <a:spcAft>
                <a:spcPts val="0"/>
              </a:spcAft>
              <a:buClr>
                <a:schemeClr val="dk2"/>
              </a:buClr>
              <a:buSzPts val="1300"/>
              <a:buChar char="●"/>
            </a:pPr>
            <a:r>
              <a:rPr lang="it">
                <a:solidFill>
                  <a:schemeClr val="dk2"/>
                </a:solidFill>
              </a:rPr>
              <a:t>Even though this architecture contains only </a:t>
            </a:r>
            <a:r>
              <a:rPr b="1" lang="it">
                <a:solidFill>
                  <a:schemeClr val="dk2"/>
                </a:solidFill>
              </a:rPr>
              <a:t>Convolutional</a:t>
            </a:r>
            <a:r>
              <a:rPr lang="it">
                <a:solidFill>
                  <a:schemeClr val="dk2"/>
                </a:solidFill>
              </a:rPr>
              <a:t> </a:t>
            </a:r>
            <a:r>
              <a:rPr b="1" lang="it">
                <a:solidFill>
                  <a:schemeClr val="dk2"/>
                </a:solidFill>
              </a:rPr>
              <a:t>layers</a:t>
            </a:r>
            <a:r>
              <a:rPr lang="it">
                <a:solidFill>
                  <a:schemeClr val="dk2"/>
                </a:solidFill>
              </a:rPr>
              <a:t>, the number of parameters increases dramatically with the number of inception modules.</a:t>
            </a:r>
            <a:endParaRPr>
              <a:solidFill>
                <a:schemeClr val="dk2"/>
              </a:solidFill>
            </a:endParaRPr>
          </a:p>
        </p:txBody>
      </p:sp>
      <p:sp>
        <p:nvSpPr>
          <p:cNvPr id="145" name="Google Shape;145;g208c45d6a45_6_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46" name="Google Shape;146;g208c45d6a45_6_7"/>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Castelmare - Di Francesco - Fazzi video prediction using gated spatio - temporal attention (gSTA) modules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7" name="Google Shape;147;g208c45d6a45_6_7"/>
          <p:cNvPicPr preferRelativeResize="0"/>
          <p:nvPr/>
        </p:nvPicPr>
        <p:blipFill>
          <a:blip r:embed="rId3">
            <a:alphaModFix/>
          </a:blip>
          <a:stretch>
            <a:fillRect/>
          </a:stretch>
        </p:blipFill>
        <p:spPr>
          <a:xfrm>
            <a:off x="6645813" y="3051475"/>
            <a:ext cx="1648000" cy="1698375"/>
          </a:xfrm>
          <a:prstGeom prst="rect">
            <a:avLst/>
          </a:prstGeom>
          <a:noFill/>
          <a:ln>
            <a:noFill/>
          </a:ln>
        </p:spPr>
      </p:pic>
      <p:pic>
        <p:nvPicPr>
          <p:cNvPr id="148" name="Google Shape;148;g208c45d6a45_6_7"/>
          <p:cNvPicPr preferRelativeResize="0"/>
          <p:nvPr/>
        </p:nvPicPr>
        <p:blipFill>
          <a:blip r:embed="rId4">
            <a:alphaModFix/>
          </a:blip>
          <a:stretch>
            <a:fillRect/>
          </a:stretch>
        </p:blipFill>
        <p:spPr>
          <a:xfrm>
            <a:off x="5980549" y="1397000"/>
            <a:ext cx="2978526" cy="153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